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28" r:id="rId2"/>
    <p:sldId id="271" r:id="rId3"/>
    <p:sldId id="272" r:id="rId4"/>
    <p:sldId id="310" r:id="rId5"/>
    <p:sldId id="273" r:id="rId6"/>
    <p:sldId id="309" r:id="rId7"/>
    <p:sldId id="329" r:id="rId8"/>
    <p:sldId id="330" r:id="rId9"/>
    <p:sldId id="331" r:id="rId10"/>
    <p:sldId id="294" r:id="rId11"/>
    <p:sldId id="311" r:id="rId12"/>
    <p:sldId id="315" r:id="rId13"/>
    <p:sldId id="299" r:id="rId14"/>
    <p:sldId id="316" r:id="rId15"/>
    <p:sldId id="317" r:id="rId16"/>
    <p:sldId id="304" r:id="rId17"/>
    <p:sldId id="318" r:id="rId18"/>
    <p:sldId id="319" r:id="rId19"/>
    <p:sldId id="321" r:id="rId20"/>
    <p:sldId id="322" r:id="rId21"/>
    <p:sldId id="326" r:id="rId22"/>
    <p:sldId id="323" r:id="rId23"/>
    <p:sldId id="324" r:id="rId24"/>
    <p:sldId id="327" r:id="rId25"/>
    <p:sldId id="298" r:id="rId26"/>
    <p:sldId id="333" r:id="rId27"/>
    <p:sldId id="312" r:id="rId28"/>
    <p:sldId id="313" r:id="rId29"/>
    <p:sldId id="325" r:id="rId30"/>
    <p:sldId id="260" r:id="rId31"/>
    <p:sldId id="261" r:id="rId32"/>
    <p:sldId id="256" r:id="rId33"/>
    <p:sldId id="262" r:id="rId34"/>
    <p:sldId id="263" r:id="rId35"/>
    <p:sldId id="264" r:id="rId36"/>
    <p:sldId id="265" r:id="rId37"/>
    <p:sldId id="259" r:id="rId38"/>
    <p:sldId id="307" r:id="rId39"/>
    <p:sldId id="308" r:id="rId40"/>
    <p:sldId id="334" r:id="rId41"/>
    <p:sldId id="332" r:id="rId42"/>
    <p:sldId id="257" r:id="rId43"/>
    <p:sldId id="278" r:id="rId44"/>
    <p:sldId id="33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57571F-9F95-4272-8CDB-34D8C7AC6BBA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C71025-1FA4-4EC8-BA1B-F613F492F1DB}">
      <dgm:prSet/>
      <dgm:spPr/>
      <dgm:t>
        <a:bodyPr anchor="ctr"/>
        <a:lstStyle/>
        <a:p>
          <a:pPr rtl="0"/>
          <a:r>
            <a:rPr lang="en-US" dirty="0"/>
            <a:t>Why Host Python Graphics in Excel Dashboards?</a:t>
          </a:r>
        </a:p>
      </dgm:t>
    </dgm:pt>
    <dgm:pt modelId="{F2E9576E-1DCE-46ED-88AD-266D1219B957}" type="parTrans" cxnId="{67B4AE70-1E40-495A-9D1A-C6B871841287}">
      <dgm:prSet/>
      <dgm:spPr/>
      <dgm:t>
        <a:bodyPr/>
        <a:lstStyle/>
        <a:p>
          <a:endParaRPr lang="en-US"/>
        </a:p>
      </dgm:t>
    </dgm:pt>
    <dgm:pt modelId="{388E876A-BD6C-4B4C-AC88-E01B3F5E480A}" type="sibTrans" cxnId="{67B4AE70-1E40-495A-9D1A-C6B871841287}">
      <dgm:prSet/>
      <dgm:spPr/>
      <dgm:t>
        <a:bodyPr/>
        <a:lstStyle/>
        <a:p>
          <a:endParaRPr lang="en-US"/>
        </a:p>
      </dgm:t>
    </dgm:pt>
    <dgm:pt modelId="{A7BB455B-9DFD-433C-B56C-317D1E1F9D18}">
      <dgm:prSet/>
      <dgm:spPr/>
      <dgm:t>
        <a:bodyPr anchor="ctr"/>
        <a:lstStyle/>
        <a:p>
          <a:pPr rtl="0"/>
          <a:r>
            <a:rPr lang="en-US" dirty="0"/>
            <a:t>An Excel-Based Python Graphics Playground</a:t>
          </a:r>
        </a:p>
      </dgm:t>
    </dgm:pt>
    <dgm:pt modelId="{89C693F5-0F0F-4686-8BCF-8BBCAD6D6593}" type="parTrans" cxnId="{2328A66F-49B7-4AAC-98A5-678D210916A1}">
      <dgm:prSet/>
      <dgm:spPr/>
      <dgm:t>
        <a:bodyPr/>
        <a:lstStyle/>
        <a:p>
          <a:endParaRPr lang="en-US"/>
        </a:p>
      </dgm:t>
    </dgm:pt>
    <dgm:pt modelId="{D3B5DFB5-2ACA-4C0F-82D0-E56A3072ECA9}" type="sibTrans" cxnId="{2328A66F-49B7-4AAC-98A5-678D210916A1}">
      <dgm:prSet/>
      <dgm:spPr/>
      <dgm:t>
        <a:bodyPr/>
        <a:lstStyle/>
        <a:p>
          <a:endParaRPr lang="en-US"/>
        </a:p>
      </dgm:t>
    </dgm:pt>
    <dgm:pt modelId="{B10B3179-9095-44A4-8149-098D6D8922A1}">
      <dgm:prSet/>
      <dgm:spPr/>
      <dgm:t>
        <a:bodyPr anchor="ctr"/>
        <a:lstStyle/>
        <a:p>
          <a:pPr>
            <a:spcAft>
              <a:spcPts val="0"/>
            </a:spcAft>
          </a:pPr>
          <a:r>
            <a:rPr lang="en-US" dirty="0"/>
            <a:t>A Step-by-Step Look at How Things Works</a:t>
          </a:r>
        </a:p>
      </dgm:t>
    </dgm:pt>
    <dgm:pt modelId="{CFE2E586-3A92-4E0F-8DD0-AE3C652CA6D0}" type="parTrans" cxnId="{EC167864-B325-46AD-BA4C-EF2B65554640}">
      <dgm:prSet/>
      <dgm:spPr/>
      <dgm:t>
        <a:bodyPr/>
        <a:lstStyle/>
        <a:p>
          <a:endParaRPr lang="en-US"/>
        </a:p>
      </dgm:t>
    </dgm:pt>
    <dgm:pt modelId="{C3501B19-CEA0-4175-A298-12E8A11D1F7E}" type="sibTrans" cxnId="{EC167864-B325-46AD-BA4C-EF2B65554640}">
      <dgm:prSet/>
      <dgm:spPr/>
      <dgm:t>
        <a:bodyPr/>
        <a:lstStyle/>
        <a:p>
          <a:endParaRPr lang="en-US"/>
        </a:p>
      </dgm:t>
    </dgm:pt>
    <dgm:pt modelId="{5906F999-B7D7-4B13-850B-A1F0AFCB7886}">
      <dgm:prSet/>
      <dgm:spPr/>
      <dgm:t>
        <a:bodyPr anchor="ctr"/>
        <a:lstStyle/>
        <a:p>
          <a:pPr rtl="0"/>
          <a:r>
            <a:rPr lang="en-US" dirty="0"/>
            <a:t>A Quick Excel Dashboard Tour, Including a New York Times Data Viz Knockoff</a:t>
          </a:r>
        </a:p>
      </dgm:t>
    </dgm:pt>
    <dgm:pt modelId="{CFFCE400-E16F-4C05-AA8E-3E501EECD251}" type="parTrans" cxnId="{EBF853CD-E2B6-4FF3-B565-9EF4009AFE83}">
      <dgm:prSet/>
      <dgm:spPr/>
      <dgm:t>
        <a:bodyPr/>
        <a:lstStyle/>
        <a:p>
          <a:endParaRPr lang="en-US"/>
        </a:p>
      </dgm:t>
    </dgm:pt>
    <dgm:pt modelId="{25C3A99F-15A8-4F74-B682-6B1ED1383C5E}" type="sibTrans" cxnId="{EBF853CD-E2B6-4FF3-B565-9EF4009AFE83}">
      <dgm:prSet/>
      <dgm:spPr/>
      <dgm:t>
        <a:bodyPr/>
        <a:lstStyle/>
        <a:p>
          <a:endParaRPr lang="en-US"/>
        </a:p>
      </dgm:t>
    </dgm:pt>
    <dgm:pt modelId="{280ACAA7-F35F-4B66-B356-DED196E9C638}" type="pres">
      <dgm:prSet presAssocID="{E357571F-9F95-4272-8CDB-34D8C7AC6BBA}" presName="vert0" presStyleCnt="0">
        <dgm:presLayoutVars>
          <dgm:dir/>
          <dgm:animOne val="branch"/>
          <dgm:animLvl val="lvl"/>
        </dgm:presLayoutVars>
      </dgm:prSet>
      <dgm:spPr/>
    </dgm:pt>
    <dgm:pt modelId="{3C788E16-3A8F-4592-9F57-263B52296E92}" type="pres">
      <dgm:prSet presAssocID="{40C71025-1FA4-4EC8-BA1B-F613F492F1DB}" presName="thickLine" presStyleLbl="alignNode1" presStyleIdx="0" presStyleCnt="4"/>
      <dgm:spPr/>
    </dgm:pt>
    <dgm:pt modelId="{4C88E1C0-6AD1-4CE8-86A1-D6FD84B16798}" type="pres">
      <dgm:prSet presAssocID="{40C71025-1FA4-4EC8-BA1B-F613F492F1DB}" presName="horz1" presStyleCnt="0"/>
      <dgm:spPr/>
    </dgm:pt>
    <dgm:pt modelId="{A28A013A-9B97-44D6-BA8A-12D5B0072C4D}" type="pres">
      <dgm:prSet presAssocID="{40C71025-1FA4-4EC8-BA1B-F613F492F1DB}" presName="tx1" presStyleLbl="revTx" presStyleIdx="0" presStyleCnt="4"/>
      <dgm:spPr/>
    </dgm:pt>
    <dgm:pt modelId="{EC165341-F103-4636-88DF-60D05CC7D6B9}" type="pres">
      <dgm:prSet presAssocID="{40C71025-1FA4-4EC8-BA1B-F613F492F1DB}" presName="vert1" presStyleCnt="0"/>
      <dgm:spPr/>
    </dgm:pt>
    <dgm:pt modelId="{E9E9A355-47CB-4547-AE2B-45219AA2089E}" type="pres">
      <dgm:prSet presAssocID="{A7BB455B-9DFD-433C-B56C-317D1E1F9D18}" presName="thickLine" presStyleLbl="alignNode1" presStyleIdx="1" presStyleCnt="4"/>
      <dgm:spPr/>
    </dgm:pt>
    <dgm:pt modelId="{9FA437CC-029C-4D55-ABE2-5AF400CC2589}" type="pres">
      <dgm:prSet presAssocID="{A7BB455B-9DFD-433C-B56C-317D1E1F9D18}" presName="horz1" presStyleCnt="0"/>
      <dgm:spPr/>
    </dgm:pt>
    <dgm:pt modelId="{9C4A6CAD-A142-4207-9BEF-C8C941631BB7}" type="pres">
      <dgm:prSet presAssocID="{A7BB455B-9DFD-433C-B56C-317D1E1F9D18}" presName="tx1" presStyleLbl="revTx" presStyleIdx="1" presStyleCnt="4"/>
      <dgm:spPr/>
    </dgm:pt>
    <dgm:pt modelId="{22EFAB8D-CA05-4BF5-B7A3-D8D762200AEE}" type="pres">
      <dgm:prSet presAssocID="{A7BB455B-9DFD-433C-B56C-317D1E1F9D18}" presName="vert1" presStyleCnt="0"/>
      <dgm:spPr/>
    </dgm:pt>
    <dgm:pt modelId="{615C37E7-EB5D-4609-A792-19CEAEA58959}" type="pres">
      <dgm:prSet presAssocID="{5906F999-B7D7-4B13-850B-A1F0AFCB7886}" presName="thickLine" presStyleLbl="alignNode1" presStyleIdx="2" presStyleCnt="4"/>
      <dgm:spPr/>
    </dgm:pt>
    <dgm:pt modelId="{C1EC6D89-2260-4F1A-B732-A7D419D30407}" type="pres">
      <dgm:prSet presAssocID="{5906F999-B7D7-4B13-850B-A1F0AFCB7886}" presName="horz1" presStyleCnt="0"/>
      <dgm:spPr/>
    </dgm:pt>
    <dgm:pt modelId="{48D8922F-BA10-437D-9E0C-0C4B82DE2822}" type="pres">
      <dgm:prSet presAssocID="{5906F999-B7D7-4B13-850B-A1F0AFCB7886}" presName="tx1" presStyleLbl="revTx" presStyleIdx="2" presStyleCnt="4"/>
      <dgm:spPr/>
    </dgm:pt>
    <dgm:pt modelId="{4B9F509D-1697-4C10-BD0D-6D9BFF318708}" type="pres">
      <dgm:prSet presAssocID="{5906F999-B7D7-4B13-850B-A1F0AFCB7886}" presName="vert1" presStyleCnt="0"/>
      <dgm:spPr/>
    </dgm:pt>
    <dgm:pt modelId="{BA8A6B46-C92C-411F-87F1-1644D84D0D4E}" type="pres">
      <dgm:prSet presAssocID="{B10B3179-9095-44A4-8149-098D6D8922A1}" presName="thickLine" presStyleLbl="alignNode1" presStyleIdx="3" presStyleCnt="4"/>
      <dgm:spPr/>
    </dgm:pt>
    <dgm:pt modelId="{F759CA63-D49E-4C65-AC36-FCFFCD768337}" type="pres">
      <dgm:prSet presAssocID="{B10B3179-9095-44A4-8149-098D6D8922A1}" presName="horz1" presStyleCnt="0"/>
      <dgm:spPr/>
    </dgm:pt>
    <dgm:pt modelId="{F2B57391-2E5A-4A47-86A6-EE09C0D8BB28}" type="pres">
      <dgm:prSet presAssocID="{B10B3179-9095-44A4-8149-098D6D8922A1}" presName="tx1" presStyleLbl="revTx" presStyleIdx="3" presStyleCnt="4"/>
      <dgm:spPr/>
    </dgm:pt>
    <dgm:pt modelId="{CF934113-0E3F-432E-BB39-7376A0C138E0}" type="pres">
      <dgm:prSet presAssocID="{B10B3179-9095-44A4-8149-098D6D8922A1}" presName="vert1" presStyleCnt="0"/>
      <dgm:spPr/>
    </dgm:pt>
  </dgm:ptLst>
  <dgm:cxnLst>
    <dgm:cxn modelId="{852D7000-12F4-48B3-8AD6-9D28B678A756}" type="presOf" srcId="{5906F999-B7D7-4B13-850B-A1F0AFCB7886}" destId="{48D8922F-BA10-437D-9E0C-0C4B82DE2822}" srcOrd="0" destOrd="0" presId="urn:microsoft.com/office/officeart/2008/layout/LinedList"/>
    <dgm:cxn modelId="{AD50470A-4672-4CE7-823B-383D09194F06}" type="presOf" srcId="{A7BB455B-9DFD-433C-B56C-317D1E1F9D18}" destId="{9C4A6CAD-A142-4207-9BEF-C8C941631BB7}" srcOrd="0" destOrd="0" presId="urn:microsoft.com/office/officeart/2008/layout/LinedList"/>
    <dgm:cxn modelId="{E9C8BC25-2C49-4CE0-ABDB-BED2C60AB1CD}" type="presOf" srcId="{B10B3179-9095-44A4-8149-098D6D8922A1}" destId="{F2B57391-2E5A-4A47-86A6-EE09C0D8BB28}" srcOrd="0" destOrd="0" presId="urn:microsoft.com/office/officeart/2008/layout/LinedList"/>
    <dgm:cxn modelId="{EC167864-B325-46AD-BA4C-EF2B65554640}" srcId="{E357571F-9F95-4272-8CDB-34D8C7AC6BBA}" destId="{B10B3179-9095-44A4-8149-098D6D8922A1}" srcOrd="3" destOrd="0" parTransId="{CFE2E586-3A92-4E0F-8DD0-AE3C652CA6D0}" sibTransId="{C3501B19-CEA0-4175-A298-12E8A11D1F7E}"/>
    <dgm:cxn modelId="{2328A66F-49B7-4AAC-98A5-678D210916A1}" srcId="{E357571F-9F95-4272-8CDB-34D8C7AC6BBA}" destId="{A7BB455B-9DFD-433C-B56C-317D1E1F9D18}" srcOrd="1" destOrd="0" parTransId="{89C693F5-0F0F-4686-8BCF-8BBCAD6D6593}" sibTransId="{D3B5DFB5-2ACA-4C0F-82D0-E56A3072ECA9}"/>
    <dgm:cxn modelId="{67B4AE70-1E40-495A-9D1A-C6B871841287}" srcId="{E357571F-9F95-4272-8CDB-34D8C7AC6BBA}" destId="{40C71025-1FA4-4EC8-BA1B-F613F492F1DB}" srcOrd="0" destOrd="0" parTransId="{F2E9576E-1DCE-46ED-88AD-266D1219B957}" sibTransId="{388E876A-BD6C-4B4C-AC88-E01B3F5E480A}"/>
    <dgm:cxn modelId="{F270928B-6471-441D-9DB3-4409016703D4}" type="presOf" srcId="{E357571F-9F95-4272-8CDB-34D8C7AC6BBA}" destId="{280ACAA7-F35F-4B66-B356-DED196E9C638}" srcOrd="0" destOrd="0" presId="urn:microsoft.com/office/officeart/2008/layout/LinedList"/>
    <dgm:cxn modelId="{EBF853CD-E2B6-4FF3-B565-9EF4009AFE83}" srcId="{E357571F-9F95-4272-8CDB-34D8C7AC6BBA}" destId="{5906F999-B7D7-4B13-850B-A1F0AFCB7886}" srcOrd="2" destOrd="0" parTransId="{CFFCE400-E16F-4C05-AA8E-3E501EECD251}" sibTransId="{25C3A99F-15A8-4F74-B682-6B1ED1383C5E}"/>
    <dgm:cxn modelId="{C49C09D0-4D3F-44BC-8EAE-25B276247578}" type="presOf" srcId="{40C71025-1FA4-4EC8-BA1B-F613F492F1DB}" destId="{A28A013A-9B97-44D6-BA8A-12D5B0072C4D}" srcOrd="0" destOrd="0" presId="urn:microsoft.com/office/officeart/2008/layout/LinedList"/>
    <dgm:cxn modelId="{B99F5E59-C35F-44EE-BEB5-671F800E624E}" type="presParOf" srcId="{280ACAA7-F35F-4B66-B356-DED196E9C638}" destId="{3C788E16-3A8F-4592-9F57-263B52296E92}" srcOrd="0" destOrd="0" presId="urn:microsoft.com/office/officeart/2008/layout/LinedList"/>
    <dgm:cxn modelId="{697C15DA-B369-4CB4-A919-14D66F5E6EAF}" type="presParOf" srcId="{280ACAA7-F35F-4B66-B356-DED196E9C638}" destId="{4C88E1C0-6AD1-4CE8-86A1-D6FD84B16798}" srcOrd="1" destOrd="0" presId="urn:microsoft.com/office/officeart/2008/layout/LinedList"/>
    <dgm:cxn modelId="{D1C965BA-F2A3-466F-A5A2-54BAFC09A545}" type="presParOf" srcId="{4C88E1C0-6AD1-4CE8-86A1-D6FD84B16798}" destId="{A28A013A-9B97-44D6-BA8A-12D5B0072C4D}" srcOrd="0" destOrd="0" presId="urn:microsoft.com/office/officeart/2008/layout/LinedList"/>
    <dgm:cxn modelId="{F53CD408-F78D-44E5-B5F2-28DEC1A15DCE}" type="presParOf" srcId="{4C88E1C0-6AD1-4CE8-86A1-D6FD84B16798}" destId="{EC165341-F103-4636-88DF-60D05CC7D6B9}" srcOrd="1" destOrd="0" presId="urn:microsoft.com/office/officeart/2008/layout/LinedList"/>
    <dgm:cxn modelId="{9014AE8D-566A-4266-98CD-8D0D82FEDCF4}" type="presParOf" srcId="{280ACAA7-F35F-4B66-B356-DED196E9C638}" destId="{E9E9A355-47CB-4547-AE2B-45219AA2089E}" srcOrd="2" destOrd="0" presId="urn:microsoft.com/office/officeart/2008/layout/LinedList"/>
    <dgm:cxn modelId="{FAE0B261-4E31-4E91-B5BB-FAF2285C5B54}" type="presParOf" srcId="{280ACAA7-F35F-4B66-B356-DED196E9C638}" destId="{9FA437CC-029C-4D55-ABE2-5AF400CC2589}" srcOrd="3" destOrd="0" presId="urn:microsoft.com/office/officeart/2008/layout/LinedList"/>
    <dgm:cxn modelId="{4AA392FF-6F4B-4634-88FA-29C1BFFB53F9}" type="presParOf" srcId="{9FA437CC-029C-4D55-ABE2-5AF400CC2589}" destId="{9C4A6CAD-A142-4207-9BEF-C8C941631BB7}" srcOrd="0" destOrd="0" presId="urn:microsoft.com/office/officeart/2008/layout/LinedList"/>
    <dgm:cxn modelId="{77F04945-CC53-40E8-9DEE-2E348CC90717}" type="presParOf" srcId="{9FA437CC-029C-4D55-ABE2-5AF400CC2589}" destId="{22EFAB8D-CA05-4BF5-B7A3-D8D762200AEE}" srcOrd="1" destOrd="0" presId="urn:microsoft.com/office/officeart/2008/layout/LinedList"/>
    <dgm:cxn modelId="{4D15F268-A853-45D9-AF82-1EF5FF424B08}" type="presParOf" srcId="{280ACAA7-F35F-4B66-B356-DED196E9C638}" destId="{615C37E7-EB5D-4609-A792-19CEAEA58959}" srcOrd="4" destOrd="0" presId="urn:microsoft.com/office/officeart/2008/layout/LinedList"/>
    <dgm:cxn modelId="{A16D80BF-5B3E-4E85-BDA5-7AE16194B72A}" type="presParOf" srcId="{280ACAA7-F35F-4B66-B356-DED196E9C638}" destId="{C1EC6D89-2260-4F1A-B732-A7D419D30407}" srcOrd="5" destOrd="0" presId="urn:microsoft.com/office/officeart/2008/layout/LinedList"/>
    <dgm:cxn modelId="{ABCBCD17-24C8-46EB-B212-97DF4B0FDCEA}" type="presParOf" srcId="{C1EC6D89-2260-4F1A-B732-A7D419D30407}" destId="{48D8922F-BA10-437D-9E0C-0C4B82DE2822}" srcOrd="0" destOrd="0" presId="urn:microsoft.com/office/officeart/2008/layout/LinedList"/>
    <dgm:cxn modelId="{C55263A4-B76B-4377-8D30-0A08419AFBA8}" type="presParOf" srcId="{C1EC6D89-2260-4F1A-B732-A7D419D30407}" destId="{4B9F509D-1697-4C10-BD0D-6D9BFF318708}" srcOrd="1" destOrd="0" presId="urn:microsoft.com/office/officeart/2008/layout/LinedList"/>
    <dgm:cxn modelId="{582C036F-B35E-4AB9-8459-37FB788440F0}" type="presParOf" srcId="{280ACAA7-F35F-4B66-B356-DED196E9C638}" destId="{BA8A6B46-C92C-411F-87F1-1644D84D0D4E}" srcOrd="6" destOrd="0" presId="urn:microsoft.com/office/officeart/2008/layout/LinedList"/>
    <dgm:cxn modelId="{88B9D079-F892-4C18-B8B5-B9726C35A4A4}" type="presParOf" srcId="{280ACAA7-F35F-4B66-B356-DED196E9C638}" destId="{F759CA63-D49E-4C65-AC36-FCFFCD768337}" srcOrd="7" destOrd="0" presId="urn:microsoft.com/office/officeart/2008/layout/LinedList"/>
    <dgm:cxn modelId="{B1327619-28EF-4BAD-AE9F-BAC1B898F622}" type="presParOf" srcId="{F759CA63-D49E-4C65-AC36-FCFFCD768337}" destId="{F2B57391-2E5A-4A47-86A6-EE09C0D8BB28}" srcOrd="0" destOrd="0" presId="urn:microsoft.com/office/officeart/2008/layout/LinedList"/>
    <dgm:cxn modelId="{60D8CF7B-A594-4F71-BA45-33816C49B737}" type="presParOf" srcId="{F759CA63-D49E-4C65-AC36-FCFFCD768337}" destId="{CF934113-0E3F-432E-BB39-7376A0C138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88E16-3A8F-4592-9F57-263B52296E92}">
      <dsp:nvSpPr>
        <dsp:cNvPr id="0" name=""/>
        <dsp:cNvSpPr/>
      </dsp:nvSpPr>
      <dsp:spPr>
        <a:xfrm>
          <a:off x="0" y="0"/>
          <a:ext cx="99781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28A013A-9B97-44D6-BA8A-12D5B0072C4D}">
      <dsp:nvSpPr>
        <dsp:cNvPr id="0" name=""/>
        <dsp:cNvSpPr/>
      </dsp:nvSpPr>
      <dsp:spPr>
        <a:xfrm>
          <a:off x="0" y="0"/>
          <a:ext cx="9978189" cy="1546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Why Host Python Graphics in Excel Dashboards?</a:t>
          </a:r>
        </a:p>
      </dsp:txBody>
      <dsp:txXfrm>
        <a:off x="0" y="0"/>
        <a:ext cx="9978189" cy="1546577"/>
      </dsp:txXfrm>
    </dsp:sp>
    <dsp:sp modelId="{E9E9A355-47CB-4547-AE2B-45219AA2089E}">
      <dsp:nvSpPr>
        <dsp:cNvPr id="0" name=""/>
        <dsp:cNvSpPr/>
      </dsp:nvSpPr>
      <dsp:spPr>
        <a:xfrm>
          <a:off x="0" y="1546577"/>
          <a:ext cx="99781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C4A6CAD-A142-4207-9BEF-C8C941631BB7}">
      <dsp:nvSpPr>
        <dsp:cNvPr id="0" name=""/>
        <dsp:cNvSpPr/>
      </dsp:nvSpPr>
      <dsp:spPr>
        <a:xfrm>
          <a:off x="0" y="1546577"/>
          <a:ext cx="9978189" cy="1546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An Excel-Based Python Graphics Playground</a:t>
          </a:r>
        </a:p>
      </dsp:txBody>
      <dsp:txXfrm>
        <a:off x="0" y="1546577"/>
        <a:ext cx="9978189" cy="1546577"/>
      </dsp:txXfrm>
    </dsp:sp>
    <dsp:sp modelId="{615C37E7-EB5D-4609-A792-19CEAEA58959}">
      <dsp:nvSpPr>
        <dsp:cNvPr id="0" name=""/>
        <dsp:cNvSpPr/>
      </dsp:nvSpPr>
      <dsp:spPr>
        <a:xfrm>
          <a:off x="0" y="3093154"/>
          <a:ext cx="99781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8D8922F-BA10-437D-9E0C-0C4B82DE2822}">
      <dsp:nvSpPr>
        <dsp:cNvPr id="0" name=""/>
        <dsp:cNvSpPr/>
      </dsp:nvSpPr>
      <dsp:spPr>
        <a:xfrm>
          <a:off x="0" y="3093154"/>
          <a:ext cx="9978189" cy="1546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 Quick Excel Dashboard Tour, Including a New York Times Data Viz Knockoff</a:t>
          </a:r>
        </a:p>
      </dsp:txBody>
      <dsp:txXfrm>
        <a:off x="0" y="3093154"/>
        <a:ext cx="9978189" cy="1546577"/>
      </dsp:txXfrm>
    </dsp:sp>
    <dsp:sp modelId="{BA8A6B46-C92C-411F-87F1-1644D84D0D4E}">
      <dsp:nvSpPr>
        <dsp:cNvPr id="0" name=""/>
        <dsp:cNvSpPr/>
      </dsp:nvSpPr>
      <dsp:spPr>
        <a:xfrm>
          <a:off x="0" y="4639731"/>
          <a:ext cx="99781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2B57391-2E5A-4A47-86A6-EE09C0D8BB28}">
      <dsp:nvSpPr>
        <dsp:cNvPr id="0" name=""/>
        <dsp:cNvSpPr/>
      </dsp:nvSpPr>
      <dsp:spPr>
        <a:xfrm>
          <a:off x="0" y="4639731"/>
          <a:ext cx="9978189" cy="1546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4300" kern="1200" dirty="0"/>
            <a:t>A Step-by-Step Look at How Things Works</a:t>
          </a:r>
        </a:p>
      </dsp:txBody>
      <dsp:txXfrm>
        <a:off x="0" y="4639731"/>
        <a:ext cx="9978189" cy="15465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289C2-BA2D-4E71-930C-C73C67DE3AE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49F7D-F461-4AB6-826E-66AACD60A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8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https://www.loc.gov/item/hec2013000279/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1BF3-A8A4-4FED-87AC-8D2C82B0D1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119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https://www.loc.gov/item/96509301/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1BF3-A8A4-4FED-87AC-8D2C82B0D1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414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https://www.loc.gov/resource/fsa.8d13834/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1BF3-A8A4-4FED-87AC-8D2C82B0D1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596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1BF3-A8A4-4FED-87AC-8D2C82B0D1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227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1BF3-A8A4-4FED-87AC-8D2C82B0D1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646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https://www.loc.gov/item/2005696421/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Harris &amp; Ewing, photographer, 1925, https://www.loc.gov/rr/print/res/140_harr.html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1BF3-A8A4-4FED-87AC-8D2C82B0D1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258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1BF3-A8A4-4FED-87AC-8D2C82B0D1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210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https://www.loc.gov/item/hec2009010889/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1BF3-A8A4-4FED-87AC-8D2C82B0D1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396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C1BF3-A8A4-4FED-87AC-8D2C82B0D1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96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https://www.loc.gov/item/owi2001012439/PP/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C1BF3-A8A4-4FED-87AC-8D2C82B0D1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96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C1BF3-A8A4-4FED-87AC-8D2C82B0D1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97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http://www.nasa.gov/centers/dryden/multimedia/imagegallery/X-15/E63-9834.html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C1BF3-A8A4-4FED-87AC-8D2C82B0D1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42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1BF3-A8A4-4FED-87AC-8D2C82B0D1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331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https://www.loc.gov/item/hec2013009219/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C1BF3-A8A4-4FED-87AC-8D2C82B0D1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72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1D57-88C3-47F0-744C-54701C2ED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2F4D1-55CC-5FB4-6612-6BECBCB52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84C5A-2928-552B-D40E-D30943CC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212ED-7180-4B60-A565-7C65A2C3FD42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E710A-22AB-C111-D6E3-B78EB370D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FAA82-C2B4-F1A4-8743-E56571551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8BA7-5F83-4F35-BBE0-BFC7F7B5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2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B2B6F-E45A-446D-EC12-A01A076B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649A8-F112-A4C4-1754-606756E75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FDEFE-2850-70D6-81C4-8BF217EFD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212ED-7180-4B60-A565-7C65A2C3FD42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BEF1A-2789-04C5-7F0D-D0957ACD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C3597-FF40-6A73-3A88-F9AC015D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8BA7-5F83-4F35-BBE0-BFC7F7B5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54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9A5B2E-F3E8-9E00-FFD8-1ED76873A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DC843-7454-6E30-C950-00EFF3268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4163D-E1D8-C856-90F1-1C97D6E6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212ED-7180-4B60-A565-7C65A2C3FD42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50D21-8C5F-D083-67A5-E1F50B50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57688-117F-B48D-84C4-1DEC02D8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8BA7-5F83-4F35-BBE0-BFC7F7B5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1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57FDA-9B8D-2758-F65A-E2925E88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A2978-085D-049F-5D34-05A5E5056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32892-CF8B-54EF-415A-880C39FA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212ED-7180-4B60-A565-7C65A2C3FD42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555ED-4D93-7C96-2538-A0E8BD350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9A50B-E26B-7DF3-BB6F-49D08146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8BA7-5F83-4F35-BBE0-BFC7F7B5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7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2421-419B-A152-FA22-33CA8D1B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3AB26-1D35-264E-A80B-E66196E96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EAE0E-4B88-4963-42C2-DB952116E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212ED-7180-4B60-A565-7C65A2C3FD42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6E1D6-E5FD-FF27-0CD5-7222AA8E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7E010-028C-5563-5DB8-BC058D2F5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8BA7-5F83-4F35-BBE0-BFC7F7B5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50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86BC-5E7D-127E-CB76-1C619AE0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7D0ED-9C46-0A01-B537-08550E4754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B1E394-2166-98DE-08D5-7F4581071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E37C7-0DFE-6216-7FCC-ADEE73F08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212ED-7180-4B60-A565-7C65A2C3FD42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C5FB0-9E15-A358-F764-5A04365E8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EFC69-1EEF-651A-51C4-2ABFED57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8BA7-5F83-4F35-BBE0-BFC7F7B5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47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AFFD-946B-CA2C-8A42-B8C14B27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ECFD2-0C34-921D-0577-B2DDA0588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D3536-2A0C-B01B-13CC-46AB97046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55D891-6377-3394-5978-586BF47E3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A8300-CD6B-27EB-09A9-D3DCEBFCD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B02CA0-11F5-FE87-FF64-298D9F90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212ED-7180-4B60-A565-7C65A2C3FD42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964E4D-1722-572F-1D3E-6C043610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AA782C-E37E-1B67-1F49-3B5620290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8BA7-5F83-4F35-BBE0-BFC7F7B5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5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DF9E0-E2D8-4EBC-B457-A7AEFABFF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C2B3C9-7C9E-4518-DE58-849EA77DE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212ED-7180-4B60-A565-7C65A2C3FD42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C2D48-5E36-428C-7B92-B3DD01EB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D7044-D886-BF38-E9D6-7F682326B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8BA7-5F83-4F35-BBE0-BFC7F7B5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55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BA4E33-2621-25C1-8E3B-3A1A3D5E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212ED-7180-4B60-A565-7C65A2C3FD42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80364-5978-7040-BD61-E89CA46F5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10500-C372-E3E6-811A-23D33E51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8BA7-5F83-4F35-BBE0-BFC7F7B5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48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165B-B015-1D48-8477-F521061AF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AA132-7F96-9D2A-9DF0-E82DD33F3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0C186-8A75-EEE9-4569-93FB6EA28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97065-AD29-F907-62E1-B0DB9E1EC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212ED-7180-4B60-A565-7C65A2C3FD42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B76AE-4224-7583-C0C0-F6EA2AB2C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04421-ADA5-043D-1864-658FC574E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8BA7-5F83-4F35-BBE0-BFC7F7B5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5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64B2-9B65-4D70-A0C6-A06F0F079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E5B8E4-76A1-6F78-33CE-C7C078266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197FF1-25ED-648D-41CC-7AE04FD7F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A0080-BE2E-992B-D366-0C27393C9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212ED-7180-4B60-A565-7C65A2C3FD42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DC61C-E58B-B6B2-DF85-23A26190A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5F619-77AB-C0AB-BB6D-6EA1CDD5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8BA7-5F83-4F35-BBE0-BFC7F7B5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67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6A0724-166D-FD9E-1767-34A9CB9E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848AD-EE88-71E1-DECE-2705FC11A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09ECD-91FB-8ACE-4396-BF9A2B541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212ED-7180-4B60-A565-7C65A2C3FD42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E0641-CBCE-8AC1-92EF-DD0597525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98A58-FF64-31F3-8873-57A25ECBA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58BA7-5F83-4F35-BBE0-BFC7F7B5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4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svg"/><Relationship Id="rId7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7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svg"/><Relationship Id="rId7" Type="http://schemas.openxmlformats.org/officeDocument/2006/relationships/image" Target="../media/image39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2.svg"/><Relationship Id="rId3" Type="http://schemas.openxmlformats.org/officeDocument/2006/relationships/image" Target="../media/image30.png"/><Relationship Id="rId7" Type="http://schemas.openxmlformats.org/officeDocument/2006/relationships/image" Target="../media/image42.svg"/><Relationship Id="rId12" Type="http://schemas.openxmlformats.org/officeDocument/2006/relationships/image" Target="../media/image31.png"/><Relationship Id="rId17" Type="http://schemas.openxmlformats.org/officeDocument/2006/relationships/image" Target="../media/image40.png"/><Relationship Id="rId2" Type="http://schemas.openxmlformats.org/officeDocument/2006/relationships/image" Target="../media/image29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28.svg"/><Relationship Id="rId15" Type="http://schemas.openxmlformats.org/officeDocument/2006/relationships/image" Target="../media/image37.svg"/><Relationship Id="rId10" Type="http://schemas.openxmlformats.org/officeDocument/2006/relationships/image" Target="../media/image45.png"/><Relationship Id="rId4" Type="http://schemas.openxmlformats.org/officeDocument/2006/relationships/image" Target="../media/image27.png"/><Relationship Id="rId9" Type="http://schemas.openxmlformats.org/officeDocument/2006/relationships/image" Target="../media/image44.svg"/><Relationship Id="rId1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42.svg"/><Relationship Id="rId12" Type="http://schemas.openxmlformats.org/officeDocument/2006/relationships/image" Target="../media/image49.svg"/><Relationship Id="rId2" Type="http://schemas.openxmlformats.org/officeDocument/2006/relationships/image" Target="../media/image29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8.png"/><Relationship Id="rId5" Type="http://schemas.openxmlformats.org/officeDocument/2006/relationships/image" Target="../media/image28.svg"/><Relationship Id="rId15" Type="http://schemas.openxmlformats.org/officeDocument/2006/relationships/image" Target="../media/image34.png"/><Relationship Id="rId10" Type="http://schemas.openxmlformats.org/officeDocument/2006/relationships/image" Target="../media/image32.sv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7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28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50.png"/><Relationship Id="rId5" Type="http://schemas.openxmlformats.org/officeDocument/2006/relationships/image" Target="../media/image49.sv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32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2.svg"/><Relationship Id="rId18" Type="http://schemas.openxmlformats.org/officeDocument/2006/relationships/image" Target="../media/image38.png"/><Relationship Id="rId3" Type="http://schemas.openxmlformats.org/officeDocument/2006/relationships/image" Target="../media/image32.svg"/><Relationship Id="rId7" Type="http://schemas.openxmlformats.org/officeDocument/2006/relationships/image" Target="../media/image49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30.png"/><Relationship Id="rId5" Type="http://schemas.openxmlformats.org/officeDocument/2006/relationships/image" Target="../media/image37.svg"/><Relationship Id="rId15" Type="http://schemas.openxmlformats.org/officeDocument/2006/relationships/image" Target="../media/image44.svg"/><Relationship Id="rId10" Type="http://schemas.openxmlformats.org/officeDocument/2006/relationships/image" Target="../media/image29.png"/><Relationship Id="rId19" Type="http://schemas.openxmlformats.org/officeDocument/2006/relationships/image" Target="../media/image39.svg"/><Relationship Id="rId4" Type="http://schemas.openxmlformats.org/officeDocument/2006/relationships/image" Target="../media/image36.png"/><Relationship Id="rId9" Type="http://schemas.openxmlformats.org/officeDocument/2006/relationships/image" Target="../media/image28.svg"/><Relationship Id="rId1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09D62D-0781-747C-4A53-6A6E2464C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r="20714" b="529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D123A-017A-CEB5-04A9-68D2C8867E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Think Inside the Box(es)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93B1C-5C06-6091-45DC-B7528B50D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Excel-Hosted Dashboards With Python Graphics</a:t>
            </a:r>
          </a:p>
          <a:p>
            <a:pPr algn="l"/>
            <a:r>
              <a:rPr lang="en-US" sz="1500" dirty="0"/>
              <a:t>Lightning Talks – Ted Conway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B5C7D7C-7441-CC9C-2327-24B9FE4E8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" y="6232317"/>
            <a:ext cx="2261730" cy="45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58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2.bp.blogspot.com/-Sc23cZelouY/UcHXXIKA00I/AAAAAAAAgqw/iQs_9EyoaSY/s1600/New+York.+Janet+and+Marie+Wynn+(lower+left),+Czech-American+children,+climbing+on+monkey+bars+in+Central+Park+playground,+194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2" t="39421"/>
          <a:stretch/>
        </p:blipFill>
        <p:spPr bwMode="auto">
          <a:xfrm>
            <a:off x="-228990" y="-351688"/>
            <a:ext cx="12435840" cy="848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3374265"/>
            <a:ext cx="12192001" cy="1446550"/>
          </a:xfrm>
          <a:prstGeom prst="rect">
            <a:avLst/>
          </a:prstGeom>
          <a:solidFill>
            <a:srgbClr val="BDD7EE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EXCEL “PLAYGROUND”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14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0E81-8278-7CBF-3F02-03646FB75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41E8E-CF68-6147-7718-310475A8B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F9D58-2576-F66D-E0FD-0E99C5850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39773"/>
            <a:ext cx="12192000" cy="6854653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BAF84D0-2506-1D39-47AA-D7DCB02BD18A}"/>
              </a:ext>
            </a:extLst>
          </p:cNvPr>
          <p:cNvSpPr txBox="1">
            <a:spLocks/>
          </p:cNvSpPr>
          <p:nvPr/>
        </p:nvSpPr>
        <p:spPr>
          <a:xfrm>
            <a:off x="7765934" y="2678746"/>
            <a:ext cx="3069723" cy="287186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sz="3200" b="1" dirty="0">
                <a:sym typeface="Wingdings" panose="05000000000000000000" pitchFamily="2" charset="2"/>
              </a:rPr>
              <a:t>Toolbar Buttons</a:t>
            </a:r>
          </a:p>
          <a:p>
            <a:pPr>
              <a:spcBef>
                <a:spcPts val="1100"/>
              </a:spcBef>
              <a:buFont typeface="Wingdings" panose="05000000000000000000" pitchFamily="2" charset="2"/>
              <a:buChar char=""/>
            </a:pPr>
            <a:r>
              <a:rPr lang="en-US" sz="3200" b="1" dirty="0">
                <a:sym typeface="Wingdings" panose="05000000000000000000" pitchFamily="2" charset="2"/>
              </a:rPr>
              <a:t> Draw Charts</a:t>
            </a:r>
          </a:p>
          <a:p>
            <a:pPr marL="0" indent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sz="3200" b="1" dirty="0">
                <a:sym typeface="Wingdings" panose="05000000000000000000" pitchFamily="2" charset="2"/>
              </a:rPr>
              <a:t> Delete Charts</a:t>
            </a:r>
            <a:endParaRPr lang="en-US" sz="3200" b="1" dirty="0"/>
          </a:p>
          <a:p>
            <a:pPr marL="0" indent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sz="3200" b="1" dirty="0">
                <a:sym typeface="Wingdings" panose="05000000000000000000" pitchFamily="2" charset="2"/>
              </a:rPr>
              <a:t> Show Charts</a:t>
            </a:r>
            <a:endParaRPr lang="en-US" sz="3200" b="1" dirty="0"/>
          </a:p>
          <a:p>
            <a:pPr marL="0" indent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sz="3200" b="1" dirty="0">
                <a:sym typeface="Wingdings" panose="05000000000000000000" pitchFamily="2" charset="2"/>
              </a:rPr>
              <a:t> Hide Charts</a:t>
            </a:r>
            <a:endParaRPr lang="en-US" sz="3200" b="1" dirty="0"/>
          </a:p>
          <a:p>
            <a:pPr>
              <a:spcBef>
                <a:spcPts val="1100"/>
              </a:spcBef>
              <a:buFont typeface="Wingdings" panose="05000000000000000000" pitchFamily="2" charset="2"/>
              <a:buChar char=""/>
            </a:pPr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B496A-CF78-C773-8CBA-790AF5461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4038" r="49563" b="95577"/>
          <a:stretch/>
        </p:blipFill>
        <p:spPr>
          <a:xfrm>
            <a:off x="7765934" y="1728788"/>
            <a:ext cx="3069723" cy="88248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470194-E9B2-A829-966B-26B59DAAD255}"/>
              </a:ext>
            </a:extLst>
          </p:cNvPr>
          <p:cNvCxnSpPr>
            <a:cxnSpLocks/>
          </p:cNvCxnSpPr>
          <p:nvPr/>
        </p:nvCxnSpPr>
        <p:spPr>
          <a:xfrm>
            <a:off x="2914650" y="384175"/>
            <a:ext cx="4781550" cy="1325563"/>
          </a:xfrm>
          <a:prstGeom prst="straightConnector1">
            <a:avLst/>
          </a:prstGeom>
          <a:ln w="38100">
            <a:solidFill>
              <a:schemeClr val="tx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2A459B-ADD6-6715-1E4A-1A65D13414B8}"/>
              </a:ext>
            </a:extLst>
          </p:cNvPr>
          <p:cNvCxnSpPr>
            <a:cxnSpLocks/>
          </p:cNvCxnSpPr>
          <p:nvPr/>
        </p:nvCxnSpPr>
        <p:spPr>
          <a:xfrm>
            <a:off x="4933950" y="1272820"/>
            <a:ext cx="0" cy="461363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64C9870-8796-BB33-4E4B-0F570150BAC6}"/>
              </a:ext>
            </a:extLst>
          </p:cNvPr>
          <p:cNvSpPr/>
          <p:nvPr/>
        </p:nvSpPr>
        <p:spPr>
          <a:xfrm rot="5400000">
            <a:off x="4165280" y="3396755"/>
            <a:ext cx="1562097" cy="3657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XLheight</a:t>
            </a:r>
            <a:endParaRPr lang="en-US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90A185-6B4E-F8B9-DE56-72AB163520C3}"/>
              </a:ext>
            </a:extLst>
          </p:cNvPr>
          <p:cNvCxnSpPr>
            <a:cxnSpLocks/>
          </p:cNvCxnSpPr>
          <p:nvPr/>
        </p:nvCxnSpPr>
        <p:spPr>
          <a:xfrm rot="16200000">
            <a:off x="2545080" y="3636609"/>
            <a:ext cx="0" cy="461363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1F9A1F2-B598-FE9E-9FF5-7A5C5D930235}"/>
              </a:ext>
            </a:extLst>
          </p:cNvPr>
          <p:cNvSpPr/>
          <p:nvPr/>
        </p:nvSpPr>
        <p:spPr>
          <a:xfrm>
            <a:off x="1776410" y="5760544"/>
            <a:ext cx="1562097" cy="3657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XLwidth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19803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53C5-ACEC-772E-D83B-C34AF708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BF98A-908D-6987-45F1-5D50735F7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3FDD9-3728-E7E8-8918-D4A9B57CC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7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60507" y="539021"/>
            <a:ext cx="10336243" cy="6130926"/>
          </a:xfrm>
          <a:noFill/>
        </p:spPr>
        <p:txBody>
          <a:bodyPr>
            <a:normAutofit/>
          </a:bodyPr>
          <a:lstStyle/>
          <a:p>
            <a:pPr>
              <a:spcBef>
                <a:spcPts val="1100"/>
              </a:spcBef>
            </a:pPr>
            <a:r>
              <a:rPr lang="en-US" sz="3600" b="1" dirty="0"/>
              <a:t>Python chart-generating code </a:t>
            </a:r>
            <a:r>
              <a:rPr lang="en-US" sz="3600" dirty="0"/>
              <a:t>is placed in Excel cells tagged with comments starting with “#PYTHON”</a:t>
            </a:r>
          </a:p>
          <a:p>
            <a:pPr>
              <a:spcBef>
                <a:spcPts val="1100"/>
              </a:spcBef>
            </a:pPr>
            <a:r>
              <a:rPr lang="en-US" sz="3600" dirty="0"/>
              <a:t>Clicking a button causes VBA macro to </a:t>
            </a:r>
            <a:r>
              <a:rPr lang="en-US" sz="3600" b="1" dirty="0"/>
              <a:t>write Python code </a:t>
            </a:r>
            <a:r>
              <a:rPr lang="en-US" sz="3600" dirty="0"/>
              <a:t>to a file, including statements that</a:t>
            </a:r>
            <a:r>
              <a:rPr lang="en-US" sz="3600" b="1" dirty="0"/>
              <a:t> create variables </a:t>
            </a:r>
            <a:r>
              <a:rPr lang="en-US" sz="3600" dirty="0"/>
              <a:t>with cell dimensions (</a:t>
            </a:r>
            <a:r>
              <a:rPr lang="en-US" sz="3600" b="1" dirty="0" err="1"/>
              <a:t>XLwidth</a:t>
            </a:r>
            <a:r>
              <a:rPr lang="en-US" sz="3600" dirty="0"/>
              <a:t>, </a:t>
            </a:r>
            <a:r>
              <a:rPr lang="en-US" sz="3600" b="1" dirty="0" err="1"/>
              <a:t>XLheight</a:t>
            </a:r>
            <a:r>
              <a:rPr lang="en-US" sz="3600" dirty="0"/>
              <a:t>) and generated filenames (</a:t>
            </a:r>
            <a:r>
              <a:rPr lang="en-US" sz="3600" b="1" dirty="0" err="1"/>
              <a:t>XLimage</a:t>
            </a:r>
            <a:r>
              <a:rPr lang="en-US" sz="3600" dirty="0"/>
              <a:t>) </a:t>
            </a:r>
          </a:p>
          <a:p>
            <a:pPr>
              <a:spcBef>
                <a:spcPts val="1100"/>
              </a:spcBef>
            </a:pPr>
            <a:r>
              <a:rPr lang="en-US" sz="3600" b="1" dirty="0" err="1"/>
              <a:t>SendKeys</a:t>
            </a:r>
            <a:r>
              <a:rPr lang="en-US" sz="3600" b="1" dirty="0"/>
              <a:t> </a:t>
            </a:r>
            <a:r>
              <a:rPr lang="en-US" sz="3600" dirty="0"/>
              <a:t>is used to send an </a:t>
            </a:r>
            <a:r>
              <a:rPr lang="en-US" sz="3600" b="1" dirty="0"/>
              <a:t>exec</a:t>
            </a:r>
            <a:r>
              <a:rPr lang="en-US" sz="3600" dirty="0"/>
              <a:t> statement to Python, causing it to </a:t>
            </a:r>
            <a:r>
              <a:rPr lang="en-US" sz="3600" b="1" dirty="0"/>
              <a:t>import code</a:t>
            </a:r>
            <a:r>
              <a:rPr lang="en-US" sz="3600" dirty="0"/>
              <a:t> &amp; </a:t>
            </a:r>
            <a:r>
              <a:rPr lang="en-US" sz="3600" b="1" dirty="0"/>
              <a:t>create images</a:t>
            </a:r>
          </a:p>
          <a:p>
            <a:pPr>
              <a:spcBef>
                <a:spcPts val="1100"/>
              </a:spcBef>
            </a:pPr>
            <a:r>
              <a:rPr lang="en-US" sz="3600" dirty="0"/>
              <a:t>VBA macro </a:t>
            </a:r>
            <a:r>
              <a:rPr lang="en-US" sz="3600" b="1" dirty="0"/>
              <a:t>waits for Python </a:t>
            </a:r>
            <a:r>
              <a:rPr lang="en-US" sz="3600" dirty="0"/>
              <a:t>to complete (checks for “trigger” file) and then </a:t>
            </a:r>
            <a:r>
              <a:rPr lang="en-US" sz="3600" b="1" dirty="0"/>
              <a:t>inserts images </a:t>
            </a:r>
            <a:r>
              <a:rPr lang="en-US" sz="3600" dirty="0"/>
              <a:t>over cells that contained code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705726" y="2709735"/>
            <a:ext cx="6858002" cy="1446550"/>
          </a:xfrm>
          <a:prstGeom prst="rect">
            <a:avLst/>
          </a:prstGeom>
          <a:solidFill>
            <a:srgbClr val="BDD7EE"/>
          </a:solidFill>
        </p:spPr>
        <p:txBody>
          <a:bodyPr wrap="square" rtlCol="0">
            <a:spAutoFit/>
          </a:bodyPr>
          <a:lstStyle/>
          <a:p>
            <a:pPr algn="ctr">
              <a:tabLst>
                <a:tab pos="1085850" algn="l"/>
              </a:tabLst>
            </a:pPr>
            <a:r>
              <a:rPr lang="en-US" sz="8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881614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822B9-6387-919E-B561-A37CEEA7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C4BF-7761-806D-095D-6AE402EF9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05892-241C-827A-4AC9-01AF0703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0597F40-B027-542E-2B1C-0EB606F4249D}"/>
              </a:ext>
            </a:extLst>
          </p:cNvPr>
          <p:cNvSpPr/>
          <p:nvPr/>
        </p:nvSpPr>
        <p:spPr>
          <a:xfrm>
            <a:off x="10153650" y="787316"/>
            <a:ext cx="1752600" cy="103830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SAME CHART X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8E01AF-4FD6-5059-0A29-BE68690A12F6}"/>
              </a:ext>
            </a:extLst>
          </p:cNvPr>
          <p:cNvSpPr/>
          <p:nvPr/>
        </p:nvSpPr>
        <p:spPr>
          <a:xfrm>
            <a:off x="10153650" y="2041355"/>
            <a:ext cx="1752600" cy="103830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COPY CODE OR USE FORMULAS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DFCB50-68BF-EE70-B78C-F6DC9CEA3A16}"/>
              </a:ext>
            </a:extLst>
          </p:cNvPr>
          <p:cNvSpPr/>
          <p:nvPr/>
        </p:nvSpPr>
        <p:spPr>
          <a:xfrm>
            <a:off x="10153650" y="3295394"/>
            <a:ext cx="1752600" cy="103830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CHARTS CAN SPAN CELLS</a:t>
            </a:r>
          </a:p>
        </p:txBody>
      </p:sp>
    </p:spTree>
    <p:extLst>
      <p:ext uri="{BB962C8B-B14F-4D97-AF65-F5344CB8AC3E}">
        <p14:creationId xmlns:p14="http://schemas.microsoft.com/office/powerpoint/2010/main" val="1258689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37263-653A-2865-5A33-D83469BB7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2ECA4-E58D-FE70-31E5-14D5469E1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C435B0-0D7D-B2AF-02D1-A13192575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49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nasa.gov/sites/default/files/images/342180main_E63-9834_fu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34" y="-1182221"/>
            <a:ext cx="18092003" cy="14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995363"/>
            <a:ext cx="9144000" cy="238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374265"/>
            <a:ext cx="12192001" cy="1446550"/>
          </a:xfrm>
          <a:prstGeom prst="rect">
            <a:avLst/>
          </a:prstGeom>
          <a:solidFill>
            <a:schemeClr val="bg1">
              <a:lumMod val="8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DASHBOARDS</a:t>
            </a:r>
          </a:p>
        </p:txBody>
      </p:sp>
    </p:spTree>
    <p:extLst>
      <p:ext uri="{BB962C8B-B14F-4D97-AF65-F5344CB8AC3E}">
        <p14:creationId xmlns:p14="http://schemas.microsoft.com/office/powerpoint/2010/main" val="430496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E5FA-22CD-E591-4D69-E7C1FBDE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B436D-5283-B2F9-F998-C455AA0D3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E0E43-7681-679C-9700-89D00DC6E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2515F4-6307-94F0-EE97-68F774194B7C}"/>
              </a:ext>
            </a:extLst>
          </p:cNvPr>
          <p:cNvSpPr/>
          <p:nvPr/>
        </p:nvSpPr>
        <p:spPr>
          <a:xfrm>
            <a:off x="10287000" y="787316"/>
            <a:ext cx="1619250" cy="103831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MATPLOTLIB</a:t>
            </a:r>
          </a:p>
          <a:p>
            <a:pPr algn="ctr"/>
            <a:r>
              <a:rPr lang="en-US" sz="20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895829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CB78-9B29-3AC5-486F-E128D010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9E083-72CF-307E-4FD2-BF59C3DF4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DCE27-F0CB-417F-10AA-DBC31A9E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56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E0E9F-FA35-6586-A9E1-1D16E416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F3CDA-49DA-E332-87CA-182D3B906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79B12-0793-C1E4-34F0-446FD38C0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0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loc.gov/service/pnp/hec/29700/29720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9425" y="-804883"/>
            <a:ext cx="13441680" cy="962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374265"/>
            <a:ext cx="12192001" cy="1446550"/>
          </a:xfrm>
          <a:prstGeom prst="rect">
            <a:avLst/>
          </a:prstGeom>
          <a:solidFill>
            <a:srgbClr val="BDD7EE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 w="12700">
                  <a:solidFill>
                    <a:schemeClr val="tx1"/>
                  </a:solidFill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TODAY’S GAME PLAN</a:t>
            </a:r>
          </a:p>
        </p:txBody>
      </p:sp>
    </p:spTree>
    <p:extLst>
      <p:ext uri="{BB962C8B-B14F-4D97-AF65-F5344CB8AC3E}">
        <p14:creationId xmlns:p14="http://schemas.microsoft.com/office/powerpoint/2010/main" val="1426707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E4BA-4498-5A28-236D-661BC450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A4013-8CAB-4531-D333-8B9E2E2E7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6A3A1-1523-D1FD-8924-CA046987E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15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Text, letter&#10;&#10;Description automatically generated">
            <a:extLst>
              <a:ext uri="{FF2B5EF4-FFF2-40B4-BE49-F238E27FC236}">
                <a16:creationId xmlns:a16="http://schemas.microsoft.com/office/drawing/2014/main" id="{EFB86D2D-3FF7-41E2-8A6A-F84A1D38C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b="58623"/>
          <a:stretch/>
        </p:blipFill>
        <p:spPr>
          <a:xfrm>
            <a:off x="-1224915" y="0"/>
            <a:ext cx="14641830" cy="6915824"/>
          </a:xfrm>
        </p:spPr>
      </p:pic>
    </p:spTree>
    <p:extLst>
      <p:ext uri="{BB962C8B-B14F-4D97-AF65-F5344CB8AC3E}">
        <p14:creationId xmlns:p14="http://schemas.microsoft.com/office/powerpoint/2010/main" val="1073396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938E-6653-D895-5269-84B6BC0A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7E300-EACF-5F06-7300-680833DC3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912D2-3D2A-2628-0A2B-158E95A7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686076-BCF5-3084-4BD9-7A8634826DA8}"/>
              </a:ext>
            </a:extLst>
          </p:cNvPr>
          <p:cNvSpPr/>
          <p:nvPr/>
        </p:nvSpPr>
        <p:spPr>
          <a:xfrm>
            <a:off x="10179606" y="579354"/>
            <a:ext cx="1752600" cy="103830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NYT KNOCKOFF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C9BA41-A3BF-345F-BF73-2A8392ADBA97}"/>
              </a:ext>
            </a:extLst>
          </p:cNvPr>
          <p:cNvSpPr/>
          <p:nvPr/>
        </p:nvSpPr>
        <p:spPr>
          <a:xfrm>
            <a:off x="10179606" y="1760537"/>
            <a:ext cx="1752600" cy="103830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“MAIN” CODE IS  IN MAINE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688B32-3970-C590-4318-62582F036122}"/>
              </a:ext>
            </a:extLst>
          </p:cNvPr>
          <p:cNvSpPr/>
          <p:nvPr/>
        </p:nvSpPr>
        <p:spPr>
          <a:xfrm>
            <a:off x="10179606" y="2941720"/>
            <a:ext cx="1752600" cy="103830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OTHER STATES CALL FUNCTION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2406815-08F1-6514-BB51-40CE578638B2}"/>
              </a:ext>
            </a:extLst>
          </p:cNvPr>
          <p:cNvSpPr/>
          <p:nvPr/>
        </p:nvSpPr>
        <p:spPr>
          <a:xfrm>
            <a:off x="10179606" y="4122903"/>
            <a:ext cx="1752600" cy="103830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USE OTHER CELLS FOR NARRATIVE</a:t>
            </a:r>
          </a:p>
        </p:txBody>
      </p:sp>
    </p:spTree>
    <p:extLst>
      <p:ext uri="{BB962C8B-B14F-4D97-AF65-F5344CB8AC3E}">
        <p14:creationId xmlns:p14="http://schemas.microsoft.com/office/powerpoint/2010/main" val="1856797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F383-5F62-F209-BF4D-BB912064F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83E3C-F7B5-2797-2743-5DC6C86C0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41ECB-7D91-0E12-F0C5-B1F130A2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75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6200000">
            <a:off x="-2705726" y="2709735"/>
            <a:ext cx="6858002" cy="1446550"/>
          </a:xfrm>
          <a:prstGeom prst="rect">
            <a:avLst/>
          </a:prstGeom>
          <a:solidFill>
            <a:srgbClr val="BDD7EE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 w="12700">
                  <a:solidFill>
                    <a:schemeClr val="tx1"/>
                  </a:solidFill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65510" y="865784"/>
            <a:ext cx="10455040" cy="51706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import pandas as pd,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matplotlib.pyplot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as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matplotlib.dates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as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mdates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# Replicate 1-12-2-20222 NYT Covid Case Map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dfall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pd.read_csv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('c://temp//nyt.csv')                                     # Get NYT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 P(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stcode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):                                                             # Function P plots chart for each state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df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dfall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dfall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["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"]==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stcode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                                             # Get daily case data for state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df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['date'] =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df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['date'].apply(lambda x: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pd.to_datetime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(x))                # Convert dates to datetimes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plt.figure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figsize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=(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XLwidth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/72.,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XLheight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/72.))                           # Make chart same size as Excel cell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plt.axis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('off')                                                           # Turn off axis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ax =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plt.gca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                                                           # Fix axes limits for all charts                                          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ax.set_xlim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([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datetime.date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(2020, 1, 21),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datetime.date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(2022, 2, 10)])     # 2020-1-21 to 2022-2-10 report dates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ax.set_ylim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ymin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=0,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ymax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=550)                                             # 0 to 550 incidents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                                                     # State code in upper left corner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plt.text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(0, 1,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df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["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"].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iloc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[-1], ha='left',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='top', transform=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ax.transAxes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color='black',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fontsize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=10, weight="bold")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                                                     # Ending number of cases over last point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plt.text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(x=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df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['date'].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iloc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[-1], y=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df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['cases_avg_per_100k'].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iloc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[-1]+75, s=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df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['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EndingCasesX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'].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iloc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[-1].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astype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(int).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astype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(str), color='black',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fontsize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=9, ha='center',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='bottom')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                                                     # Line plot of cases/100K of population, red/gray colors denote case trend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line =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plt.plot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df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['date'],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df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['cases_avg_per_100k'],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lw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=1.5, color=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df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['trend'].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iloc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[-1])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                                                     # Marker surrounded by whitespace for ending # of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plt.scatter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(x=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df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['date'].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iloc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[-1], y=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df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['cases_avg_per_100k'].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iloc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[-1], s=44,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facecolors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df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['trend'].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iloc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[-1],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edgecolors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='white',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zorder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=10)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if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df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["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"].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iloc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[-1]=="WA":                                               # Years of data eyecatcher for Washington State chart - 20/21/22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plt.text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(0, 0, "20", ha='left',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='top', transform=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ax.transAxes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fontsize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=7, weight="bold")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plt.text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(x=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pd.to_datetime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('2021-01-01'), y=1, s='21', ha='center',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='top',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fontsize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=7, weight="bold")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plt.text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(1, 0, "22", ha='right',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='top', transform=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ax.transAxes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fontsize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=7, weight="bold")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plt.savefig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XLimage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dpi=200)                                            # Save figure to unique filename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plt.close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                                                              # Close 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P("ME")                                                                    # Invoke plotting function for Maine</a:t>
            </a:r>
          </a:p>
        </p:txBody>
      </p:sp>
    </p:spTree>
    <p:extLst>
      <p:ext uri="{BB962C8B-B14F-4D97-AF65-F5344CB8AC3E}">
        <p14:creationId xmlns:p14="http://schemas.microsoft.com/office/powerpoint/2010/main" val="2710685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loc.gov/service/pnp/hec/39100/39194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7848" y="-2322349"/>
            <a:ext cx="13441680" cy="1040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3374265"/>
            <a:ext cx="12192001" cy="1446550"/>
          </a:xfrm>
          <a:prstGeom prst="rect">
            <a:avLst/>
          </a:prstGeom>
          <a:solidFill>
            <a:srgbClr val="BDD7EE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HOW IT WORKS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81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4EA5-A146-2E6B-3A3D-8CE2F0F2B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00717-F259-1489-EF35-44278CD56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s://cdn.loc.gov/service/pnp/hec/45000/45075v.jpg">
            <a:extLst>
              <a:ext uri="{FF2B5EF4-FFF2-40B4-BE49-F238E27FC236}">
                <a16:creationId xmlns:a16="http://schemas.microsoft.com/office/drawing/2014/main" id="{618B6063-E23A-C665-CB23-E7DC8C7CD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4425" y="-1333500"/>
            <a:ext cx="13807440" cy="1069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7D565C-F922-912A-11DB-EEDAE3246C43}"/>
              </a:ext>
            </a:extLst>
          </p:cNvPr>
          <p:cNvSpPr txBox="1"/>
          <p:nvPr/>
        </p:nvSpPr>
        <p:spPr>
          <a:xfrm>
            <a:off x="0" y="3374265"/>
            <a:ext cx="12192001" cy="1446550"/>
          </a:xfrm>
          <a:prstGeom prst="rect">
            <a:avLst/>
          </a:prstGeom>
          <a:solidFill>
            <a:srgbClr val="BDD7EE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2883397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3213-2AEF-0AA3-75BA-FF8CE927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4290D-68C1-E481-95DC-1A4881024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B9FD94-F723-7730-021F-2D823F797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1520" cy="683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55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FB372A-7998-710F-46FE-739B2A6B2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C7F19EF4-1743-48B2-2CC2-DBEA012367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10359"/>
            <a:ext cx="12161520" cy="6837893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97A283-1274-0175-E689-261747549AD4}"/>
              </a:ext>
            </a:extLst>
          </p:cNvPr>
          <p:cNvSpPr txBox="1"/>
          <p:nvPr/>
        </p:nvSpPr>
        <p:spPr>
          <a:xfrm>
            <a:off x="30480" y="4690134"/>
            <a:ext cx="12192001" cy="1446550"/>
          </a:xfrm>
          <a:prstGeom prst="rect">
            <a:avLst/>
          </a:prstGeom>
          <a:solidFill>
            <a:srgbClr val="BDD7EE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 w="12700">
                  <a:solidFill>
                    <a:schemeClr val="tx1"/>
                  </a:solidFill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 RECORDED DEMO</a:t>
            </a:r>
          </a:p>
        </p:txBody>
      </p:sp>
    </p:spTree>
    <p:extLst>
      <p:ext uri="{BB962C8B-B14F-4D97-AF65-F5344CB8AC3E}">
        <p14:creationId xmlns:p14="http://schemas.microsoft.com/office/powerpoint/2010/main" val="177606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Freeform: Shape 3078">
            <a:extLst>
              <a:ext uri="{FF2B5EF4-FFF2-40B4-BE49-F238E27FC236}">
                <a16:creationId xmlns:a16="http://schemas.microsoft.com/office/drawing/2014/main" id="{83FA766D-3260-4E0A-9E7F-A2C93DFF1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https://cdn.loc.gov/service/pnp/cph/3b30000/3b38000/3b38500/3b38507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475"/>
          <a:stretch/>
        </p:blipFill>
        <p:spPr bwMode="auto">
          <a:xfrm>
            <a:off x="20" y="413156"/>
            <a:ext cx="3933420" cy="5861304"/>
          </a:xfrm>
          <a:custGeom>
            <a:avLst/>
            <a:gdLst/>
            <a:ahLst/>
            <a:cxnLst/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CB435A06-5FFD-4CF8-BE06-3796EC420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https://cdn.loc.gov/service/pnp/cph/3b30000/3b38000/3b38500/3b38507r.jpg">
            <a:extLst>
              <a:ext uri="{FF2B5EF4-FFF2-40B4-BE49-F238E27FC236}">
                <a16:creationId xmlns:a16="http://schemas.microsoft.com/office/drawing/2014/main" id="{E944E59A-7F0E-64A5-9D9D-8F99EBB62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8" r="1" b="33081"/>
          <a:stretch/>
        </p:blipFill>
        <p:spPr bwMode="auto">
          <a:xfrm>
            <a:off x="4518135" y="10"/>
            <a:ext cx="3236976" cy="2995146"/>
          </a:xfrm>
          <a:custGeom>
            <a:avLst/>
            <a:gdLst/>
            <a:ahLst/>
            <a:cxnLst/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5E10DA6E-C3FF-4539-BF84-4775BB7E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 descr="https://cdn.loc.gov/service/pnp/cph/3b30000/3b38000/3b38500/3b38507r.jpg">
            <a:extLst>
              <a:ext uri="{FF2B5EF4-FFF2-40B4-BE49-F238E27FC236}">
                <a16:creationId xmlns:a16="http://schemas.microsoft.com/office/drawing/2014/main" id="{966EEAA3-A5A7-CE8E-C4F1-109AD4328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" r="-2" b="23309"/>
          <a:stretch/>
        </p:blipFill>
        <p:spPr bwMode="auto">
          <a:xfrm>
            <a:off x="8967592" y="2042"/>
            <a:ext cx="3224421" cy="4020664"/>
          </a:xfrm>
          <a:custGeom>
            <a:avLst/>
            <a:gdLst/>
            <a:ahLst/>
            <a:cxnLst/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257290-1FA5-441C-3540-29DE6A6E90DE}"/>
              </a:ext>
            </a:extLst>
          </p:cNvPr>
          <p:cNvSpPr txBox="1"/>
          <p:nvPr/>
        </p:nvSpPr>
        <p:spPr>
          <a:xfrm>
            <a:off x="0" y="3374265"/>
            <a:ext cx="12192001" cy="1446550"/>
          </a:xfrm>
          <a:prstGeom prst="rect">
            <a:avLst/>
          </a:prstGeom>
          <a:solidFill>
            <a:srgbClr val="BDD7EE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 w="12700">
                  <a:solidFill>
                    <a:schemeClr val="tx1"/>
                  </a:solidFill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STEP-BY-STEP</a:t>
            </a:r>
          </a:p>
        </p:txBody>
      </p:sp>
    </p:spTree>
    <p:extLst>
      <p:ext uri="{BB962C8B-B14F-4D97-AF65-F5344CB8AC3E}">
        <p14:creationId xmlns:p14="http://schemas.microsoft.com/office/powerpoint/2010/main" val="2673057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16200000">
            <a:off x="-2705726" y="2709735"/>
            <a:ext cx="6858002" cy="1446550"/>
          </a:xfrm>
          <a:prstGeom prst="rect">
            <a:avLst/>
          </a:prstGeom>
          <a:solidFill>
            <a:srgbClr val="BDD7EE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 w="12700">
                  <a:solidFill>
                    <a:schemeClr val="tx1"/>
                  </a:solidFill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AGENDA</a:t>
            </a: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876382970"/>
              </p:ext>
            </p:extLst>
          </p:nvPr>
        </p:nvGraphicFramePr>
        <p:xfrm>
          <a:off x="1796716" y="339854"/>
          <a:ext cx="9978189" cy="6186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31584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6D355C4-1140-6560-0A37-C91F3E6653D5}"/>
              </a:ext>
            </a:extLst>
          </p:cNvPr>
          <p:cNvSpPr/>
          <p:nvPr/>
        </p:nvSpPr>
        <p:spPr>
          <a:xfrm>
            <a:off x="0" y="-1"/>
            <a:ext cx="12192000" cy="341875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Run with solid fill">
            <a:extLst>
              <a:ext uri="{FF2B5EF4-FFF2-40B4-BE49-F238E27FC236}">
                <a16:creationId xmlns:a16="http://schemas.microsoft.com/office/drawing/2014/main" id="{9116C55B-DE25-C807-809A-77FA26E03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7960" y="2488415"/>
            <a:ext cx="685800" cy="685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FA81B45-6B65-BF2A-D7CC-B22652D88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66" y="266699"/>
            <a:ext cx="22002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CB4FAA-300A-DB62-D6A8-512CFEA93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42"/>
          <a:stretch/>
        </p:blipFill>
        <p:spPr bwMode="auto">
          <a:xfrm>
            <a:off x="9285479" y="318583"/>
            <a:ext cx="2080319" cy="209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9DDD4C90-68F6-1E69-AC9E-101BBB1C875D}"/>
              </a:ext>
            </a:extLst>
          </p:cNvPr>
          <p:cNvSpPr/>
          <p:nvPr/>
        </p:nvSpPr>
        <p:spPr>
          <a:xfrm>
            <a:off x="2671057" y="2787992"/>
            <a:ext cx="6953250" cy="47837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chart-generating code is entered into image-sized Excel cells</a:t>
            </a:r>
          </a:p>
        </p:txBody>
      </p:sp>
      <p:pic>
        <p:nvPicPr>
          <p:cNvPr id="1041" name="Graphic 1040" descr="Snooze with solid fill">
            <a:extLst>
              <a:ext uri="{FF2B5EF4-FFF2-40B4-BE49-F238E27FC236}">
                <a16:creationId xmlns:a16="http://schemas.microsoft.com/office/drawing/2014/main" id="{4B6E43EA-C9EC-325B-B5CC-0E23EE44BC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2738" y="2466974"/>
            <a:ext cx="685800" cy="68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4D6B8A-73B8-8679-5D70-40C2B0FE0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0760" y="3431281"/>
            <a:ext cx="6080760" cy="3418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3AC792-9A5B-F254-BB03-A47C511DC7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429000"/>
            <a:ext cx="6080760" cy="341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64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6D355C4-1140-6560-0A37-C91F3E6653D5}"/>
              </a:ext>
            </a:extLst>
          </p:cNvPr>
          <p:cNvSpPr/>
          <p:nvPr/>
        </p:nvSpPr>
        <p:spPr>
          <a:xfrm>
            <a:off x="0" y="-1"/>
            <a:ext cx="12192000" cy="341875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Run with solid fill">
            <a:extLst>
              <a:ext uri="{FF2B5EF4-FFF2-40B4-BE49-F238E27FC236}">
                <a16:creationId xmlns:a16="http://schemas.microsoft.com/office/drawing/2014/main" id="{9116C55B-DE25-C807-809A-77FA26E03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7960" y="2488415"/>
            <a:ext cx="685800" cy="6858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CB4FAA-300A-DB62-D6A8-512CFEA93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42"/>
          <a:stretch/>
        </p:blipFill>
        <p:spPr bwMode="auto">
          <a:xfrm>
            <a:off x="9285479" y="318583"/>
            <a:ext cx="2080319" cy="209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9DDD4C90-68F6-1E69-AC9E-101BBB1C875D}"/>
              </a:ext>
            </a:extLst>
          </p:cNvPr>
          <p:cNvSpPr/>
          <p:nvPr/>
        </p:nvSpPr>
        <p:spPr>
          <a:xfrm>
            <a:off x="2671057" y="2787992"/>
            <a:ext cx="6953250" cy="47837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Excel toolbar button is pressed to run chart generation macro</a:t>
            </a:r>
          </a:p>
        </p:txBody>
      </p:sp>
      <p:pic>
        <p:nvPicPr>
          <p:cNvPr id="1041" name="Graphic 1040" descr="Snooze with solid fill">
            <a:extLst>
              <a:ext uri="{FF2B5EF4-FFF2-40B4-BE49-F238E27FC236}">
                <a16:creationId xmlns:a16="http://schemas.microsoft.com/office/drawing/2014/main" id="{4B6E43EA-C9EC-325B-B5CC-0E23EE44B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2738" y="2466974"/>
            <a:ext cx="685800" cy="68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AC4-9819-8500-44C9-58C26F371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9460" y="1128711"/>
            <a:ext cx="5562600" cy="4762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BAD4536-12F3-DD60-3DEC-FD3F87ADA660}"/>
              </a:ext>
            </a:extLst>
          </p:cNvPr>
          <p:cNvCxnSpPr>
            <a:cxnSpLocks/>
          </p:cNvCxnSpPr>
          <p:nvPr/>
        </p:nvCxnSpPr>
        <p:spPr>
          <a:xfrm>
            <a:off x="2964180" y="495299"/>
            <a:ext cx="3040380" cy="5774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A81B45-6B65-BF2A-D7CC-B22652D88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66" y="266699"/>
            <a:ext cx="22002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96C686-364E-FD80-5DD1-3DA9EC41BB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0760" y="3431281"/>
            <a:ext cx="6080760" cy="34187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4EB825-0EA6-3869-A2EA-9E92D96ED8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429000"/>
            <a:ext cx="6080760" cy="341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57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6D355C4-1140-6560-0A37-C91F3E6653D5}"/>
              </a:ext>
            </a:extLst>
          </p:cNvPr>
          <p:cNvSpPr/>
          <p:nvPr/>
        </p:nvSpPr>
        <p:spPr>
          <a:xfrm>
            <a:off x="0" y="-1"/>
            <a:ext cx="12192000" cy="341875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Run with solid fill">
            <a:extLst>
              <a:ext uri="{FF2B5EF4-FFF2-40B4-BE49-F238E27FC236}">
                <a16:creationId xmlns:a16="http://schemas.microsoft.com/office/drawing/2014/main" id="{9116C55B-DE25-C807-809A-77FA26E03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7960" y="2488415"/>
            <a:ext cx="685800" cy="685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FA81B45-6B65-BF2A-D7CC-B22652D88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66" y="266699"/>
            <a:ext cx="22002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CB4FAA-300A-DB62-D6A8-512CFEA93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42"/>
          <a:stretch/>
        </p:blipFill>
        <p:spPr bwMode="auto">
          <a:xfrm>
            <a:off x="9285479" y="318583"/>
            <a:ext cx="2080319" cy="209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9DDD4C90-68F6-1E69-AC9E-101BBB1C875D}"/>
              </a:ext>
            </a:extLst>
          </p:cNvPr>
          <p:cNvSpPr/>
          <p:nvPr/>
        </p:nvSpPr>
        <p:spPr>
          <a:xfrm>
            <a:off x="2671057" y="2787992"/>
            <a:ext cx="6953250" cy="47837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Excel macro writes Python code to file (incl. code to set image sizes)</a:t>
            </a:r>
          </a:p>
        </p:txBody>
      </p:sp>
      <p:pic>
        <p:nvPicPr>
          <p:cNvPr id="1041" name="Graphic 1040" descr="Snooze with solid fill">
            <a:extLst>
              <a:ext uri="{FF2B5EF4-FFF2-40B4-BE49-F238E27FC236}">
                <a16:creationId xmlns:a16="http://schemas.microsoft.com/office/drawing/2014/main" id="{4B6E43EA-C9EC-325B-B5CC-0E23EE44BC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2738" y="2466974"/>
            <a:ext cx="685800" cy="685800"/>
          </a:xfrm>
          <a:prstGeom prst="rect">
            <a:avLst/>
          </a:prstGeom>
        </p:spPr>
      </p:pic>
      <p:pic>
        <p:nvPicPr>
          <p:cNvPr id="1042" name="Graphic 1041" descr="Web design with solid fill">
            <a:extLst>
              <a:ext uri="{FF2B5EF4-FFF2-40B4-BE49-F238E27FC236}">
                <a16:creationId xmlns:a16="http://schemas.microsoft.com/office/drawing/2014/main" id="{496C888F-64B8-4F77-43CC-6158C4743B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01410" y="936796"/>
            <a:ext cx="914400" cy="914400"/>
          </a:xfrm>
          <a:prstGeom prst="rect">
            <a:avLst/>
          </a:prstGeom>
        </p:spPr>
      </p:pic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E5503FBA-3273-A2BE-7308-152403CD2654}"/>
              </a:ext>
            </a:extLst>
          </p:cNvPr>
          <p:cNvCxnSpPr>
            <a:cxnSpLocks/>
          </p:cNvCxnSpPr>
          <p:nvPr/>
        </p:nvCxnSpPr>
        <p:spPr>
          <a:xfrm>
            <a:off x="3102990" y="1336846"/>
            <a:ext cx="25603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DC61C2C-AC04-55CE-E3F8-DA24FB3B9017}"/>
              </a:ext>
            </a:extLst>
          </p:cNvPr>
          <p:cNvSpPr txBox="1"/>
          <p:nvPr/>
        </p:nvSpPr>
        <p:spPr>
          <a:xfrm>
            <a:off x="3170429" y="1701728"/>
            <a:ext cx="6115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CodeToRun.py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6013E-930D-C5EB-2E1E-6CE53D6FA1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0760" y="3431281"/>
            <a:ext cx="6080760" cy="34187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7451B1-C183-4310-9775-305B302F4C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429000"/>
            <a:ext cx="6080760" cy="341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55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6D355C4-1140-6560-0A37-C91F3E6653D5}"/>
              </a:ext>
            </a:extLst>
          </p:cNvPr>
          <p:cNvSpPr/>
          <p:nvPr/>
        </p:nvSpPr>
        <p:spPr>
          <a:xfrm>
            <a:off x="0" y="-1"/>
            <a:ext cx="12192000" cy="341875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Run with solid fill">
            <a:extLst>
              <a:ext uri="{FF2B5EF4-FFF2-40B4-BE49-F238E27FC236}">
                <a16:creationId xmlns:a16="http://schemas.microsoft.com/office/drawing/2014/main" id="{9116C55B-DE25-C807-809A-77FA26E03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7960" y="2488415"/>
            <a:ext cx="685800" cy="685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FA81B45-6B65-BF2A-D7CC-B22652D88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66" y="266699"/>
            <a:ext cx="22002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CB4FAA-300A-DB62-D6A8-512CFEA93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42"/>
          <a:stretch/>
        </p:blipFill>
        <p:spPr bwMode="auto">
          <a:xfrm>
            <a:off x="9285479" y="318583"/>
            <a:ext cx="2080319" cy="209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9DDD4C90-68F6-1E69-AC9E-101BBB1C875D}"/>
              </a:ext>
            </a:extLst>
          </p:cNvPr>
          <p:cNvSpPr/>
          <p:nvPr/>
        </p:nvSpPr>
        <p:spPr>
          <a:xfrm>
            <a:off x="2671057" y="2787992"/>
            <a:ext cx="6953250" cy="47837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Excel macro sends keystrokes to Python with statements to run code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7576748-D387-FD1C-BF9F-1B817A4D0D98}"/>
              </a:ext>
            </a:extLst>
          </p:cNvPr>
          <p:cNvCxnSpPr>
            <a:cxnSpLocks/>
          </p:cNvCxnSpPr>
          <p:nvPr/>
        </p:nvCxnSpPr>
        <p:spPr>
          <a:xfrm>
            <a:off x="3112260" y="1366836"/>
            <a:ext cx="25603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Keyboard with solid fill">
            <a:extLst>
              <a:ext uri="{FF2B5EF4-FFF2-40B4-BE49-F238E27FC236}">
                <a16:creationId xmlns:a16="http://schemas.microsoft.com/office/drawing/2014/main" id="{4342AA10-DB60-B250-1634-67B663604B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15000" y="909636"/>
            <a:ext cx="914400" cy="914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927482-95A5-3AEB-5F0A-6E5DD81B12C4}"/>
              </a:ext>
            </a:extLst>
          </p:cNvPr>
          <p:cNvCxnSpPr>
            <a:cxnSpLocks/>
          </p:cNvCxnSpPr>
          <p:nvPr/>
        </p:nvCxnSpPr>
        <p:spPr>
          <a:xfrm>
            <a:off x="6693408" y="1369314"/>
            <a:ext cx="256032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Run with solid fill">
            <a:extLst>
              <a:ext uri="{FF2B5EF4-FFF2-40B4-BE49-F238E27FC236}">
                <a16:creationId xmlns:a16="http://schemas.microsoft.com/office/drawing/2014/main" id="{002715F4-4D12-CCB4-771B-7A95B5D8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3873" y="2488415"/>
            <a:ext cx="685800" cy="685800"/>
          </a:xfrm>
          <a:prstGeom prst="rect">
            <a:avLst/>
          </a:prstGeom>
        </p:spPr>
      </p:pic>
      <p:pic>
        <p:nvPicPr>
          <p:cNvPr id="8" name="Graphic 7" descr="Web design with solid fill">
            <a:extLst>
              <a:ext uri="{FF2B5EF4-FFF2-40B4-BE49-F238E27FC236}">
                <a16:creationId xmlns:a16="http://schemas.microsoft.com/office/drawing/2014/main" id="{9C363581-76F0-C239-5EB8-9345A6E223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01410" y="265985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162515-E2AF-A636-BE19-0B13D6E837BC}"/>
              </a:ext>
            </a:extLst>
          </p:cNvPr>
          <p:cNvSpPr txBox="1"/>
          <p:nvPr/>
        </p:nvSpPr>
        <p:spPr>
          <a:xfrm>
            <a:off x="3170429" y="1583197"/>
            <a:ext cx="6115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exec(open('C://temp//Playground//CodeToRun.py').read())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B0536-FF69-305C-6EA3-8581CD6CF3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429000"/>
            <a:ext cx="6080760" cy="34187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018543-C31A-CB5B-8708-6333246B28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0760" y="3429000"/>
            <a:ext cx="6080760" cy="341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77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6D355C4-1140-6560-0A37-C91F3E6653D5}"/>
              </a:ext>
            </a:extLst>
          </p:cNvPr>
          <p:cNvSpPr/>
          <p:nvPr/>
        </p:nvSpPr>
        <p:spPr>
          <a:xfrm>
            <a:off x="0" y="19049"/>
            <a:ext cx="12192000" cy="341875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A81B45-6B65-BF2A-D7CC-B22652D88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66" y="266699"/>
            <a:ext cx="22002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CB4FAA-300A-DB62-D6A8-512CFEA93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42"/>
          <a:stretch/>
        </p:blipFill>
        <p:spPr bwMode="auto">
          <a:xfrm>
            <a:off x="9285479" y="318583"/>
            <a:ext cx="2080319" cy="209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9DDD4C90-68F6-1E69-AC9E-101BBB1C875D}"/>
              </a:ext>
            </a:extLst>
          </p:cNvPr>
          <p:cNvSpPr/>
          <p:nvPr/>
        </p:nvSpPr>
        <p:spPr>
          <a:xfrm>
            <a:off x="2671057" y="2787992"/>
            <a:ext cx="6953250" cy="47837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script starts &amp; Excel waits for trigger file indicating complete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7576748-D387-FD1C-BF9F-1B817A4D0D98}"/>
              </a:ext>
            </a:extLst>
          </p:cNvPr>
          <p:cNvCxnSpPr>
            <a:cxnSpLocks/>
          </p:cNvCxnSpPr>
          <p:nvPr/>
        </p:nvCxnSpPr>
        <p:spPr>
          <a:xfrm>
            <a:off x="3131310" y="1728786"/>
            <a:ext cx="256032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Run with solid fill">
            <a:extLst>
              <a:ext uri="{FF2B5EF4-FFF2-40B4-BE49-F238E27FC236}">
                <a16:creationId xmlns:a16="http://schemas.microsoft.com/office/drawing/2014/main" id="{002715F4-4D12-CCB4-771B-7A95B5D8A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3873" y="2488415"/>
            <a:ext cx="685800" cy="685800"/>
          </a:xfrm>
          <a:prstGeom prst="rect">
            <a:avLst/>
          </a:prstGeom>
        </p:spPr>
      </p:pic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CB5AA961-D0D0-E9FC-91C8-227303808B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15000" y="1290648"/>
            <a:ext cx="914400" cy="914400"/>
          </a:xfrm>
          <a:prstGeom prst="rect">
            <a:avLst/>
          </a:prstGeom>
        </p:spPr>
      </p:pic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23B12E87-3723-2F03-BA38-D4C5FC041C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15019" y="1290648"/>
            <a:ext cx="914400" cy="914400"/>
          </a:xfrm>
          <a:prstGeom prst="rect">
            <a:avLst/>
          </a:prstGeom>
        </p:spPr>
      </p:pic>
      <p:pic>
        <p:nvPicPr>
          <p:cNvPr id="8" name="Graphic 7" descr="Hourglass Finished with solid fill">
            <a:extLst>
              <a:ext uri="{FF2B5EF4-FFF2-40B4-BE49-F238E27FC236}">
                <a16:creationId xmlns:a16="http://schemas.microsoft.com/office/drawing/2014/main" id="{DDE48E62-5873-41E8-96D1-6E06B30B66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43610" y="1504948"/>
            <a:ext cx="457200" cy="457200"/>
          </a:xfrm>
          <a:prstGeom prst="rect">
            <a:avLst/>
          </a:prstGeom>
        </p:spPr>
      </p:pic>
      <p:pic>
        <p:nvPicPr>
          <p:cNvPr id="13" name="Graphic 12" descr="Snooze with solid fill">
            <a:extLst>
              <a:ext uri="{FF2B5EF4-FFF2-40B4-BE49-F238E27FC236}">
                <a16:creationId xmlns:a16="http://schemas.microsoft.com/office/drawing/2014/main" id="{C2D09813-D592-F4BA-AEF9-0752C41E68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27960" y="2486023"/>
            <a:ext cx="685800" cy="6858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E43832-6C05-E82C-247E-BCDC0D0C29E3}"/>
              </a:ext>
            </a:extLst>
          </p:cNvPr>
          <p:cNvSpPr/>
          <p:nvPr/>
        </p:nvSpPr>
        <p:spPr>
          <a:xfrm>
            <a:off x="4143964" y="1290648"/>
            <a:ext cx="561386" cy="446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8" name="Graphic 17" descr="Web design with solid fill">
            <a:extLst>
              <a:ext uri="{FF2B5EF4-FFF2-40B4-BE49-F238E27FC236}">
                <a16:creationId xmlns:a16="http://schemas.microsoft.com/office/drawing/2014/main" id="{E7DEB2EF-5A8C-1AC8-18B9-1829D33D6B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15000" y="501932"/>
            <a:ext cx="914400" cy="9144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FC25F3-F140-FE7E-656B-47E4CA90E426}"/>
              </a:ext>
            </a:extLst>
          </p:cNvPr>
          <p:cNvCxnSpPr>
            <a:cxnSpLocks/>
          </p:cNvCxnSpPr>
          <p:nvPr/>
        </p:nvCxnSpPr>
        <p:spPr>
          <a:xfrm>
            <a:off x="6686550" y="978182"/>
            <a:ext cx="256032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FEE86FE-8986-1E95-C8F7-15685BF1C84C}"/>
              </a:ext>
            </a:extLst>
          </p:cNvPr>
          <p:cNvSpPr txBox="1"/>
          <p:nvPr/>
        </p:nvSpPr>
        <p:spPr>
          <a:xfrm>
            <a:off x="2158388" y="2158927"/>
            <a:ext cx="8139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CodeToRunDone.txt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937DB0-5832-E7DB-CFF7-19FC5F8591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3429000"/>
            <a:ext cx="6080760" cy="3418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9E8AF1-14F9-756D-5659-F49D68216E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80760" y="3429000"/>
            <a:ext cx="6080760" cy="341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23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6D355C4-1140-6560-0A37-C91F3E6653D5}"/>
              </a:ext>
            </a:extLst>
          </p:cNvPr>
          <p:cNvSpPr/>
          <p:nvPr/>
        </p:nvSpPr>
        <p:spPr>
          <a:xfrm>
            <a:off x="0" y="-1"/>
            <a:ext cx="12192000" cy="341875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A81B45-6B65-BF2A-D7CC-B22652D88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66" y="266699"/>
            <a:ext cx="22002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CB4FAA-300A-DB62-D6A8-512CFEA93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42"/>
          <a:stretch/>
        </p:blipFill>
        <p:spPr bwMode="auto">
          <a:xfrm>
            <a:off x="9285479" y="318583"/>
            <a:ext cx="2080319" cy="209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9DDD4C90-68F6-1E69-AC9E-101BBB1C875D}"/>
              </a:ext>
            </a:extLst>
          </p:cNvPr>
          <p:cNvSpPr/>
          <p:nvPr/>
        </p:nvSpPr>
        <p:spPr>
          <a:xfrm>
            <a:off x="2671057" y="2787992"/>
            <a:ext cx="6953250" cy="47837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code runs, producing output chart images and trigger file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7576748-D387-FD1C-BF9F-1B817A4D0D98}"/>
              </a:ext>
            </a:extLst>
          </p:cNvPr>
          <p:cNvCxnSpPr>
            <a:cxnSpLocks/>
          </p:cNvCxnSpPr>
          <p:nvPr/>
        </p:nvCxnSpPr>
        <p:spPr>
          <a:xfrm>
            <a:off x="3161892" y="1419096"/>
            <a:ext cx="256032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Run with solid fill">
            <a:extLst>
              <a:ext uri="{FF2B5EF4-FFF2-40B4-BE49-F238E27FC236}">
                <a16:creationId xmlns:a16="http://schemas.microsoft.com/office/drawing/2014/main" id="{002715F4-4D12-CCB4-771B-7A95B5D8A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3873" y="2488415"/>
            <a:ext cx="685800" cy="685800"/>
          </a:xfrm>
          <a:prstGeom prst="rect">
            <a:avLst/>
          </a:prstGeom>
        </p:spPr>
      </p:pic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CB5AA961-D0D0-E9FC-91C8-227303808B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3682" y="980958"/>
            <a:ext cx="914400" cy="914400"/>
          </a:xfrm>
          <a:prstGeom prst="rect">
            <a:avLst/>
          </a:prstGeom>
        </p:spPr>
      </p:pic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23B12E87-3723-2F03-BA38-D4C5FC041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3701" y="980958"/>
            <a:ext cx="914400" cy="896480"/>
          </a:xfrm>
          <a:prstGeom prst="rect">
            <a:avLst/>
          </a:prstGeom>
        </p:spPr>
      </p:pic>
      <p:pic>
        <p:nvPicPr>
          <p:cNvPr id="13" name="Graphic 12" descr="Snooze with solid fill">
            <a:extLst>
              <a:ext uri="{FF2B5EF4-FFF2-40B4-BE49-F238E27FC236}">
                <a16:creationId xmlns:a16="http://schemas.microsoft.com/office/drawing/2014/main" id="{C2D09813-D592-F4BA-AEF9-0752C41E68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27960" y="2486023"/>
            <a:ext cx="685800" cy="685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228978-CBA1-6806-150D-C4BFD53120F2}"/>
              </a:ext>
            </a:extLst>
          </p:cNvPr>
          <p:cNvSpPr/>
          <p:nvPr/>
        </p:nvSpPr>
        <p:spPr>
          <a:xfrm>
            <a:off x="4194402" y="1010021"/>
            <a:ext cx="457200" cy="43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6B18A13-5502-71D1-9BFB-7B43C998CEEF}"/>
              </a:ext>
            </a:extLst>
          </p:cNvPr>
          <p:cNvCxnSpPr>
            <a:cxnSpLocks/>
          </p:cNvCxnSpPr>
          <p:nvPr/>
        </p:nvCxnSpPr>
        <p:spPr>
          <a:xfrm>
            <a:off x="6704940" y="1421574"/>
            <a:ext cx="25603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Images with solid fill">
            <a:extLst>
              <a:ext uri="{FF2B5EF4-FFF2-40B4-BE49-F238E27FC236}">
                <a16:creationId xmlns:a16="http://schemas.microsoft.com/office/drawing/2014/main" id="{B0B7453D-C414-74F7-F2E6-66076C2226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4888" y="1900109"/>
            <a:ext cx="914400" cy="8964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680AB7-61DF-50A5-A66C-C4B93B22F9DF}"/>
              </a:ext>
            </a:extLst>
          </p:cNvPr>
          <p:cNvCxnSpPr>
            <a:cxnSpLocks/>
          </p:cNvCxnSpPr>
          <p:nvPr/>
        </p:nvCxnSpPr>
        <p:spPr>
          <a:xfrm>
            <a:off x="6762342" y="2338259"/>
            <a:ext cx="25603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Web design with solid fill">
            <a:extLst>
              <a:ext uri="{FF2B5EF4-FFF2-40B4-BE49-F238E27FC236}">
                <a16:creationId xmlns:a16="http://schemas.microsoft.com/office/drawing/2014/main" id="{3CB7A3B9-78F6-E705-E765-28F3F71F92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76843" y="80130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E7A842-4AE4-1345-879A-235296F7537C}"/>
              </a:ext>
            </a:extLst>
          </p:cNvPr>
          <p:cNvCxnSpPr>
            <a:cxnSpLocks/>
          </p:cNvCxnSpPr>
          <p:nvPr/>
        </p:nvCxnSpPr>
        <p:spPr>
          <a:xfrm>
            <a:off x="6729343" y="537330"/>
            <a:ext cx="256032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A8E1C1F-3DFE-E911-DCD7-F168F34B94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3429000"/>
            <a:ext cx="6080760" cy="3418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09A631-D3B1-37CF-D19C-E416470AF5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80760" y="3429000"/>
            <a:ext cx="6089904" cy="342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28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6D355C4-1140-6560-0A37-C91F3E6653D5}"/>
              </a:ext>
            </a:extLst>
          </p:cNvPr>
          <p:cNvSpPr/>
          <p:nvPr/>
        </p:nvSpPr>
        <p:spPr>
          <a:xfrm>
            <a:off x="0" y="-1"/>
            <a:ext cx="12192000" cy="341875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A81B45-6B65-BF2A-D7CC-B22652D88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66" y="266699"/>
            <a:ext cx="22002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CB4FAA-300A-DB62-D6A8-512CFEA93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42"/>
          <a:stretch/>
        </p:blipFill>
        <p:spPr bwMode="auto">
          <a:xfrm>
            <a:off x="9285479" y="318583"/>
            <a:ext cx="2080319" cy="209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9DDD4C90-68F6-1E69-AC9E-101BBB1C875D}"/>
              </a:ext>
            </a:extLst>
          </p:cNvPr>
          <p:cNvSpPr/>
          <p:nvPr/>
        </p:nvSpPr>
        <p:spPr>
          <a:xfrm>
            <a:off x="2671057" y="2787992"/>
            <a:ext cx="6953250" cy="47837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Excel resumes, retrieves images &amp; places them into cells over code</a:t>
            </a:r>
          </a:p>
        </p:txBody>
      </p:sp>
      <p:pic>
        <p:nvPicPr>
          <p:cNvPr id="9" name="Graphic 8" descr="Images with solid fill">
            <a:extLst>
              <a:ext uri="{FF2B5EF4-FFF2-40B4-BE49-F238E27FC236}">
                <a16:creationId xmlns:a16="http://schemas.microsoft.com/office/drawing/2014/main" id="{B0B7453D-C414-74F7-F2E6-66076C222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410" y="945756"/>
            <a:ext cx="914400" cy="8964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861FC8-E50E-7518-8322-FB12CF896C18}"/>
              </a:ext>
            </a:extLst>
          </p:cNvPr>
          <p:cNvCxnSpPr>
            <a:cxnSpLocks/>
          </p:cNvCxnSpPr>
          <p:nvPr/>
        </p:nvCxnSpPr>
        <p:spPr>
          <a:xfrm>
            <a:off x="3056724" y="1383906"/>
            <a:ext cx="25603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Run with solid fill">
            <a:extLst>
              <a:ext uri="{FF2B5EF4-FFF2-40B4-BE49-F238E27FC236}">
                <a16:creationId xmlns:a16="http://schemas.microsoft.com/office/drawing/2014/main" id="{7D22DDF2-07B7-3BB3-286E-323FC51A92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7960" y="2488415"/>
            <a:ext cx="685800" cy="685800"/>
          </a:xfrm>
          <a:prstGeom prst="rect">
            <a:avLst/>
          </a:prstGeom>
        </p:spPr>
      </p:pic>
      <p:pic>
        <p:nvPicPr>
          <p:cNvPr id="12" name="Graphic 11" descr="Snooze with solid fill">
            <a:extLst>
              <a:ext uri="{FF2B5EF4-FFF2-40B4-BE49-F238E27FC236}">
                <a16:creationId xmlns:a16="http://schemas.microsoft.com/office/drawing/2014/main" id="{760CC94F-F945-CF3F-26B8-A52DACF09B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2738" y="2466974"/>
            <a:ext cx="685800" cy="685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7BE9CB-20DD-0C58-6D6C-8BEA0601AF67}"/>
              </a:ext>
            </a:extLst>
          </p:cNvPr>
          <p:cNvSpPr txBox="1"/>
          <p:nvPr/>
        </p:nvSpPr>
        <p:spPr>
          <a:xfrm>
            <a:off x="3090157" y="1778172"/>
            <a:ext cx="6115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Pychart1-N.png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A21DD-FA52-78DB-1D0B-67FABDE5D7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5" y="3429000"/>
            <a:ext cx="6080760" cy="3418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2AD8DC-6ADA-B8FF-6111-29BE5ADCC1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0760" y="3429000"/>
            <a:ext cx="6089904" cy="342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35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raphic 1023" descr="Snooze with solid fill">
            <a:extLst>
              <a:ext uri="{FF2B5EF4-FFF2-40B4-BE49-F238E27FC236}">
                <a16:creationId xmlns:a16="http://schemas.microsoft.com/office/drawing/2014/main" id="{7E427482-5677-12E7-E368-5330AEA41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2738" y="2466974"/>
            <a:ext cx="685800" cy="685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6D355C4-1140-6560-0A37-C91F3E6653D5}"/>
              </a:ext>
            </a:extLst>
          </p:cNvPr>
          <p:cNvSpPr/>
          <p:nvPr/>
        </p:nvSpPr>
        <p:spPr>
          <a:xfrm>
            <a:off x="0" y="-1"/>
            <a:ext cx="12192000" cy="341875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ABD98BA5-1646-D262-AF8F-C64F64C80B98}"/>
              </a:ext>
            </a:extLst>
          </p:cNvPr>
          <p:cNvCxnSpPr>
            <a:cxnSpLocks/>
          </p:cNvCxnSpPr>
          <p:nvPr/>
        </p:nvCxnSpPr>
        <p:spPr>
          <a:xfrm>
            <a:off x="6693660" y="1369314"/>
            <a:ext cx="25603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Web design with solid fill">
            <a:extLst>
              <a:ext uri="{FF2B5EF4-FFF2-40B4-BE49-F238E27FC236}">
                <a16:creationId xmlns:a16="http://schemas.microsoft.com/office/drawing/2014/main" id="{A4289516-AFEB-872C-2850-4D9AC7993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5000" y="95262"/>
            <a:ext cx="914400" cy="914400"/>
          </a:xfrm>
          <a:prstGeom prst="rect">
            <a:avLst/>
          </a:prstGeom>
        </p:spPr>
      </p:pic>
      <p:pic>
        <p:nvPicPr>
          <p:cNvPr id="7" name="Graphic 6" descr="Images with solid fill">
            <a:extLst>
              <a:ext uri="{FF2B5EF4-FFF2-40B4-BE49-F238E27FC236}">
                <a16:creationId xmlns:a16="http://schemas.microsoft.com/office/drawing/2014/main" id="{F02708B9-0D80-C4C9-6794-115228B36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6206" y="1847849"/>
            <a:ext cx="914400" cy="914400"/>
          </a:xfrm>
          <a:prstGeom prst="rect">
            <a:avLst/>
          </a:prstGeom>
        </p:spPr>
      </p:pic>
      <p:pic>
        <p:nvPicPr>
          <p:cNvPr id="11" name="Graphic 10" descr="Run with solid fill">
            <a:extLst>
              <a:ext uri="{FF2B5EF4-FFF2-40B4-BE49-F238E27FC236}">
                <a16:creationId xmlns:a16="http://schemas.microsoft.com/office/drawing/2014/main" id="{9116C55B-DE25-C807-809A-77FA26E030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7960" y="2488415"/>
            <a:ext cx="685800" cy="685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FA81B45-6B65-BF2A-D7CC-B22652D88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66" y="266699"/>
            <a:ext cx="22002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CB4FAA-300A-DB62-D6A8-512CFEA93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42"/>
          <a:stretch/>
        </p:blipFill>
        <p:spPr bwMode="auto">
          <a:xfrm>
            <a:off x="9285479" y="318583"/>
            <a:ext cx="2080319" cy="209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Database with solid fill">
            <a:extLst>
              <a:ext uri="{FF2B5EF4-FFF2-40B4-BE49-F238E27FC236}">
                <a16:creationId xmlns:a16="http://schemas.microsoft.com/office/drawing/2014/main" id="{969D3305-74DC-F685-08B3-AE01DEDD55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15000" y="928698"/>
            <a:ext cx="914400" cy="914400"/>
          </a:xfrm>
          <a:prstGeom prst="rect">
            <a:avLst/>
          </a:prstGeom>
        </p:spPr>
      </p:pic>
      <p:pic>
        <p:nvPicPr>
          <p:cNvPr id="22" name="Graphic 21" descr="Snooze with solid fill">
            <a:extLst>
              <a:ext uri="{FF2B5EF4-FFF2-40B4-BE49-F238E27FC236}">
                <a16:creationId xmlns:a16="http://schemas.microsoft.com/office/drawing/2014/main" id="{723DB2F7-D96B-7A1D-F0E9-1D00D7E41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7960" y="2486023"/>
            <a:ext cx="685800" cy="685800"/>
          </a:xfrm>
          <a:prstGeom prst="rect">
            <a:avLst/>
          </a:prstGeom>
        </p:spPr>
      </p:pic>
      <p:pic>
        <p:nvPicPr>
          <p:cNvPr id="26" name="Graphic 25" descr="Run with solid fill">
            <a:extLst>
              <a:ext uri="{FF2B5EF4-FFF2-40B4-BE49-F238E27FC236}">
                <a16:creationId xmlns:a16="http://schemas.microsoft.com/office/drawing/2014/main" id="{A5288E53-2E9C-D7A3-57F7-4E1F256C5A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3873" y="2488415"/>
            <a:ext cx="685800" cy="6858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8DF1AD1-A442-5C96-64D9-E5625340BF54}"/>
              </a:ext>
            </a:extLst>
          </p:cNvPr>
          <p:cNvCxnSpPr>
            <a:cxnSpLocks/>
          </p:cNvCxnSpPr>
          <p:nvPr/>
        </p:nvCxnSpPr>
        <p:spPr>
          <a:xfrm>
            <a:off x="3112260" y="1366836"/>
            <a:ext cx="25603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Graphic 1024" descr="Database with solid fill">
            <a:extLst>
              <a:ext uri="{FF2B5EF4-FFF2-40B4-BE49-F238E27FC236}">
                <a16:creationId xmlns:a16="http://schemas.microsoft.com/office/drawing/2014/main" id="{9912BC50-B99F-29FB-208B-D027AC6271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15019" y="928698"/>
            <a:ext cx="914400" cy="914400"/>
          </a:xfrm>
          <a:prstGeom prst="rect">
            <a:avLst/>
          </a:prstGeom>
        </p:spPr>
      </p:pic>
      <p:pic>
        <p:nvPicPr>
          <p:cNvPr id="20" name="Graphic 19" descr="Hourglass Finished with solid fill">
            <a:extLst>
              <a:ext uri="{FF2B5EF4-FFF2-40B4-BE49-F238E27FC236}">
                <a16:creationId xmlns:a16="http://schemas.microsoft.com/office/drawing/2014/main" id="{8743D843-C982-B7E4-D493-3D2FC650C7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43610" y="1142998"/>
            <a:ext cx="457200" cy="457200"/>
          </a:xfrm>
          <a:prstGeom prst="rect">
            <a:avLst/>
          </a:prstGeom>
        </p:spPr>
      </p:pic>
      <p:pic>
        <p:nvPicPr>
          <p:cNvPr id="24" name="Graphic 23" descr="Keyboard with solid fill">
            <a:extLst>
              <a:ext uri="{FF2B5EF4-FFF2-40B4-BE49-F238E27FC236}">
                <a16:creationId xmlns:a16="http://schemas.microsoft.com/office/drawing/2014/main" id="{698C61A7-5B8E-E65D-4845-0CED094376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15000" y="909636"/>
            <a:ext cx="914400" cy="914400"/>
          </a:xfrm>
          <a:prstGeom prst="rect">
            <a:avLst/>
          </a:prstGeom>
        </p:spPr>
      </p:pic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6CD19067-CFA7-A401-10D4-6DD8914E6DBD}"/>
              </a:ext>
            </a:extLst>
          </p:cNvPr>
          <p:cNvCxnSpPr>
            <a:cxnSpLocks/>
          </p:cNvCxnSpPr>
          <p:nvPr/>
        </p:nvCxnSpPr>
        <p:spPr>
          <a:xfrm>
            <a:off x="6693660" y="2285999"/>
            <a:ext cx="25603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DFC3D409-59EF-3272-76AE-5650B357C716}"/>
              </a:ext>
            </a:extLst>
          </p:cNvPr>
          <p:cNvCxnSpPr>
            <a:cxnSpLocks/>
          </p:cNvCxnSpPr>
          <p:nvPr/>
        </p:nvCxnSpPr>
        <p:spPr>
          <a:xfrm>
            <a:off x="3055110" y="2285999"/>
            <a:ext cx="25603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5FBDAB8D-99A4-C819-739D-A872F200CE1E}"/>
              </a:ext>
            </a:extLst>
          </p:cNvPr>
          <p:cNvCxnSpPr>
            <a:cxnSpLocks/>
          </p:cNvCxnSpPr>
          <p:nvPr/>
        </p:nvCxnSpPr>
        <p:spPr>
          <a:xfrm>
            <a:off x="6693408" y="1369314"/>
            <a:ext cx="25603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6267D581-2BD7-5A1D-F901-F33B65CA7570}"/>
              </a:ext>
            </a:extLst>
          </p:cNvPr>
          <p:cNvCxnSpPr>
            <a:cxnSpLocks/>
          </p:cNvCxnSpPr>
          <p:nvPr/>
        </p:nvCxnSpPr>
        <p:spPr>
          <a:xfrm>
            <a:off x="3116580" y="495312"/>
            <a:ext cx="25603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0E7B63F6-7035-5AD0-F043-5E96487FA85C}"/>
              </a:ext>
            </a:extLst>
          </p:cNvPr>
          <p:cNvCxnSpPr>
            <a:cxnSpLocks/>
          </p:cNvCxnSpPr>
          <p:nvPr/>
        </p:nvCxnSpPr>
        <p:spPr>
          <a:xfrm>
            <a:off x="6682230" y="495312"/>
            <a:ext cx="25603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037">
            <a:extLst>
              <a:ext uri="{FF2B5EF4-FFF2-40B4-BE49-F238E27FC236}">
                <a16:creationId xmlns:a16="http://schemas.microsoft.com/office/drawing/2014/main" id="{4288EEB8-8FE7-AC71-AE26-210CB33563C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3424236"/>
            <a:ext cx="6080760" cy="34187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1792AD22-0B3F-B9BA-36D4-50DA892122F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80760" y="3424236"/>
            <a:ext cx="6080760" cy="34187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9DDD4C90-68F6-1E69-AC9E-101BBB1C875D}"/>
              </a:ext>
            </a:extLst>
          </p:cNvPr>
          <p:cNvSpPr/>
          <p:nvPr/>
        </p:nvSpPr>
        <p:spPr>
          <a:xfrm>
            <a:off x="2671057" y="2787992"/>
            <a:ext cx="6953250" cy="47837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Excel macro writes Python code to file (incl. code to set image sizes)</a:t>
            </a:r>
          </a:p>
        </p:txBody>
      </p:sp>
    </p:spTree>
    <p:extLst>
      <p:ext uri="{BB962C8B-B14F-4D97-AF65-F5344CB8AC3E}">
        <p14:creationId xmlns:p14="http://schemas.microsoft.com/office/powerpoint/2010/main" val="2469268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.loc.gov/service/pnp/fsa/8d13000/8d13800/8d13834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" y="-2831265"/>
            <a:ext cx="12188952" cy="968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374265"/>
            <a:ext cx="12192001" cy="1446550"/>
          </a:xfrm>
          <a:prstGeom prst="rect">
            <a:avLst/>
          </a:prstGeom>
          <a:solidFill>
            <a:srgbClr val="BDD7EE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 w="12700">
                  <a:solidFill>
                    <a:schemeClr val="tx1"/>
                  </a:solidFill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 LOOK AT THE CODE</a:t>
            </a:r>
          </a:p>
        </p:txBody>
      </p:sp>
    </p:spTree>
    <p:extLst>
      <p:ext uri="{BB962C8B-B14F-4D97-AF65-F5344CB8AC3E}">
        <p14:creationId xmlns:p14="http://schemas.microsoft.com/office/powerpoint/2010/main" val="1791884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6200000">
            <a:off x="-2705726" y="2709735"/>
            <a:ext cx="6858002" cy="1446550"/>
          </a:xfrm>
          <a:prstGeom prst="rect">
            <a:avLst/>
          </a:prstGeom>
          <a:solidFill>
            <a:srgbClr val="BDD7EE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 w="12700">
                  <a:solidFill>
                    <a:schemeClr val="tx1"/>
                  </a:solidFill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EXCEL VBA - 1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51260" y="173285"/>
            <a:ext cx="9819249" cy="65556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'==&gt; Use Windows 32 or 64-bit routines to sleep for # of milliseconds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#If VBA7 Then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Public Declare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PtrSafe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Sub Sleep Lib "kernel32" (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ByVal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dwMilliseconds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As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LongPtr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' Sleep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funcion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(msec) for 64 bit 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#Else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Public Declare Sub Sleep Lib "kernel32" (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ByVal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dwMilliseconds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As Long)            ' Sleep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funcion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(msec) for 32 bit 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#End If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'==&gt; Create Excel charts by calling Python with cell width/height &amp; code from each tagged comment/cell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Public Sub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DrawCharts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DeleteCharts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                                   ' Get rid of any existing charts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pcdir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Sheets("Setup").Range("A2")                                  ' Get PC and VMware/Oracle VM Box folder names from setup tab (same physically)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vmdir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Sheets("Setup").Range("A4")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Open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pcdir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"CodeToRun.py" For Output As #1                         ' Create Python program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0                                                                ' Image counter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 Each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cmt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In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ActiveSheet.Comments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           ' Get Python code from comment and/or cell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If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UCase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(Left(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cmt.Text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7)) = "#PYTHON" Then                       ' Python code tagged cell?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+ 1                                                        ' Initialize Python ODS Graphics settings (height/width/PATH/DPI)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Print #1, "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XLwidth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=" &amp;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cmt.Parent.MergeArea.Width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Constants.vbCrLf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"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XLheight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=" &amp;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cmt.Parent.MergeArea.Height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Constants.vbCrLf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"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XLimage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='" &amp;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vmdir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"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Pythonchart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 &amp;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"." &amp; Sheets("Setup").Range("A9") &amp; "'" &amp;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Constants.vbCrLf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Replace(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cmt.Parent.Value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Chr(10),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vbCrLf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&amp;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Constants.vbCrLf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cmt.Text</a:t>
            </a: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Debug.Print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cmt.Parent.Value</a:t>
            </a: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On Error Resume Next                                             ' Delete existing image, if 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Kill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pcdir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"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Pythonchart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 &amp;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"." &amp; Sheets("Setup").Range("A9")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On Error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GoTo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End If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Next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cmt</a:t>
            </a: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imagesexpected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                             ' Save number of images expected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Print #1, "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XLf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=open('" &amp;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vmdir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"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CodeToRunDone.txt','w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')" &amp;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Constants.vbCrLf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"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XLf.write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('Done')" &amp;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Constants.vbCrLf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"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XLf.close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Close #1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On Error Resume Next                                                 ' Delete existing trigger file (used to indicate Python is done)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Kill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pcdir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"CodeToRunDone.txt"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On Error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GoTo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0                                                      ' Activate Python and run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Sleep (1000)                                                         ' Sleep for 1 second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AppActivate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Sheets("Setup").Range("A15"), True                       ' Activate Python and submit code via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SendKeys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Sleep (1000)                                                         ' Sleep for 1 second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SendKeys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"exec{(}open{(}'" &amp;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vmdir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"CodeToRun.py'{)}.read{(}{)}{)}{ENTER}", True;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0                                                                ' Wait for Python code to finish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While (Dir$(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pcdir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"CodeToRunDone.txt") = "")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Sleep (1000)                                                       ' Sleep for 1 second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+ 1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If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 Sheets("Setup").Range("A13") Then                           ' Timeout after specified # of seconds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w =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MsgBox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("Still unfinished, wait?",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vbYesNo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                  ' After specified # of seconds, ask if user wants to continue or bail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If w =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vbNo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Then Exit Sub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End If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Wend</a:t>
            </a:r>
          </a:p>
        </p:txBody>
      </p:sp>
    </p:spTree>
    <p:extLst>
      <p:ext uri="{BB962C8B-B14F-4D97-AF65-F5344CB8AC3E}">
        <p14:creationId xmlns:p14="http://schemas.microsoft.com/office/powerpoint/2010/main" val="1584283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9FE8A-5DDA-64E8-030B-25D10F13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22260-0153-0D0A-C58D-DE255F872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fig, ax = </a:t>
            </a:r>
            <a:r>
              <a:rPr lang="en-US" dirty="0" err="1"/>
              <a:t>plt.subplots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fruits = ['apple', 'blueberry', 'cherry', 'orange']</a:t>
            </a:r>
          </a:p>
          <a:p>
            <a:pPr marL="0" indent="0">
              <a:buNone/>
            </a:pPr>
            <a:r>
              <a:rPr lang="en-US" dirty="0"/>
              <a:t>counts = [40, 100, 30, 55]</a:t>
            </a:r>
          </a:p>
          <a:p>
            <a:pPr marL="0" indent="0">
              <a:buNone/>
            </a:pPr>
            <a:r>
              <a:rPr lang="en-US" dirty="0" err="1"/>
              <a:t>bar_colors</a:t>
            </a:r>
            <a:r>
              <a:rPr lang="en-US" dirty="0"/>
              <a:t> = ['</a:t>
            </a:r>
            <a:r>
              <a:rPr lang="en-US" dirty="0" err="1"/>
              <a:t>tab:red</a:t>
            </a:r>
            <a:r>
              <a:rPr lang="en-US" dirty="0"/>
              <a:t>', '</a:t>
            </a:r>
            <a:r>
              <a:rPr lang="en-US" dirty="0" err="1"/>
              <a:t>tab:blue</a:t>
            </a:r>
            <a:r>
              <a:rPr lang="en-US" dirty="0"/>
              <a:t>', '</a:t>
            </a:r>
            <a:r>
              <a:rPr lang="en-US" dirty="0" err="1"/>
              <a:t>tab:red</a:t>
            </a:r>
            <a:r>
              <a:rPr lang="en-US" dirty="0"/>
              <a:t>', '</a:t>
            </a:r>
            <a:r>
              <a:rPr lang="en-US" dirty="0" err="1"/>
              <a:t>tab:orange</a:t>
            </a:r>
            <a:r>
              <a:rPr lang="en-US" dirty="0"/>
              <a:t>']</a:t>
            </a:r>
          </a:p>
          <a:p>
            <a:pPr marL="0" indent="0">
              <a:buNone/>
            </a:pPr>
            <a:r>
              <a:rPr lang="en-US" dirty="0" err="1"/>
              <a:t>ax.bar</a:t>
            </a:r>
            <a:r>
              <a:rPr lang="en-US" dirty="0"/>
              <a:t>(fruits, counts, color=</a:t>
            </a:r>
            <a:r>
              <a:rPr lang="en-US" dirty="0" err="1"/>
              <a:t>bar_colors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ax.set_ylabel</a:t>
            </a:r>
            <a:r>
              <a:rPr lang="en-US" dirty="0"/>
              <a:t>('fruit supply')</a:t>
            </a:r>
          </a:p>
          <a:p>
            <a:pPr marL="0" indent="0">
              <a:buNone/>
            </a:pPr>
            <a:r>
              <a:rPr lang="en-US" dirty="0" err="1"/>
              <a:t>ax.set_title</a:t>
            </a:r>
            <a:r>
              <a:rPr lang="en-US" dirty="0"/>
              <a:t>('Fruit supply by kind and color')</a:t>
            </a:r>
          </a:p>
          <a:p>
            <a:pPr marL="0" indent="0">
              <a:buNone/>
            </a:pPr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17816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6200000">
            <a:off x="-2705726" y="2709735"/>
            <a:ext cx="6858002" cy="1446550"/>
          </a:xfrm>
          <a:prstGeom prst="rect">
            <a:avLst/>
          </a:prstGeom>
          <a:solidFill>
            <a:srgbClr val="BDD7EE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 w="12700">
                  <a:solidFill>
                    <a:schemeClr val="tx1"/>
                  </a:solidFill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EXCEL VBA - 2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51260" y="865783"/>
            <a:ext cx="9819249" cy="51706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 Each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cmt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In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ActiveSheet.Comments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           ' Retrieve and position Python-generated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If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UCase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(Left(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cmt.Text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7)) = "#PYTHON" Then                       ' Python code tagged cell?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+ 1                                                        ' If error, Python may not create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If Dir$(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pcdir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"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Pythonchart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 &amp;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"." &amp; Sheets("Setup").Range("A9")) &lt;&gt; "" Then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Set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newshape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ActiveSheet.Shapes.AddPicture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pcdir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"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Pythonchart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 &amp;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"." &amp; Sheets("Setup").Range("A9"), False, True, 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                            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cmt.Parent.Left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cmt.Parent.Top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cmt.Parent.MergeArea.Width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cmt.Parent.MergeArea.Height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newshape.AlternativeText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"*Python;"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imagesinserted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imagesinserted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+ 1                            ' Count images inserted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End If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End If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Next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cmt</a:t>
            </a: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wbname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Split(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ActiveWorkbook.Name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".")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AppActivate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wbname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LBound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wbname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)) ' "Excel"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                                               ' Make sure we got expected # of images, issue error if not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imagesexpected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&lt;&gt;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imagesinserted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And Left(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UCase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(Sheets("Setup").Range("A17")), 1) = "Y" Then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MsgBox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("CHECK Python LOG: ONLY " &amp;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imagesinserted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" OF " &amp;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imagesexpected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&amp; " IMAGES INSERTED",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vbOKOnly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"CODE PLAYGROUND ALERT")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End If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End Sub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'==&gt; Delete any existing Python-generated charts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Sub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DeleteCharts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 =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ActiveSheet.Shapes.Count</a:t>
            </a: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C To 1 Step -1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If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ActiveSheet.Shapes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).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AlternativeText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"*Python;" Then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ActiveSheet.Shapes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).Delete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End Sub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'==&gt; Hide any existing Python-generated charts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Sub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HideCharts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 =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ActiveSheet.Shapes.Count</a:t>
            </a: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C To 1 Step -1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If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ActiveSheet.Shapes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).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AlternativeText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"*Python;" Then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ActiveSheet.Shapes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).Visible = False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End Sub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'==&gt; Show any existing Python-generated charts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Sub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ShowCharts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 =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ActiveSheet.Shapes.Count</a:t>
            </a: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C To 1 Step -1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If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ActiveSheet.Shapes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).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AlternativeText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"*Python;" Then 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ActiveSheet.Shapes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).Visible = 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1317596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3B14-D012-C6DA-CFC1-9D99CDE33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40C9B-5339-F8C9-91D2-B7F443029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29102-36EF-867F-A033-5C0894AFD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976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032D23-2392-689B-17A1-5B289BE32603}"/>
              </a:ext>
            </a:extLst>
          </p:cNvPr>
          <p:cNvSpPr/>
          <p:nvPr/>
        </p:nvSpPr>
        <p:spPr>
          <a:xfrm>
            <a:off x="2923658" y="2967335"/>
            <a:ext cx="634468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COMING SOON!</a:t>
            </a:r>
          </a:p>
        </p:txBody>
      </p:sp>
    </p:spTree>
    <p:extLst>
      <p:ext uri="{BB962C8B-B14F-4D97-AF65-F5344CB8AC3E}">
        <p14:creationId xmlns:p14="http://schemas.microsoft.com/office/powerpoint/2010/main" val="3895088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EFEC1-1F1F-969E-FA35-079C3BFE7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228600"/>
            <a:ext cx="11704320" cy="6400800"/>
          </a:xfrm>
          <a:ln w="28575">
            <a:solidFill>
              <a:schemeClr val="bg1"/>
            </a:solidFill>
          </a:ln>
        </p:spPr>
        <p:txBody>
          <a:bodyPr lIns="274320" rIns="274320" anchor="ctr" anchorCtr="0"/>
          <a:lstStyle/>
          <a:p>
            <a:pPr marL="0" indent="0">
              <a:buNone/>
            </a:pPr>
            <a:r>
              <a:rPr lang="en-US" sz="4600" i="1" dirty="0">
                <a:solidFill>
                  <a:schemeClr val="bg1"/>
                </a:solidFill>
              </a:rPr>
              <a:t>“All models are wrong, but some are useful.”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– George Box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600" i="1" dirty="0">
                <a:solidFill>
                  <a:schemeClr val="bg1"/>
                </a:solidFill>
              </a:rPr>
              <a:t>“All VBA tricks are stupid, but some are useful.”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– Ted Conway </a:t>
            </a:r>
          </a:p>
        </p:txBody>
      </p:sp>
    </p:spTree>
    <p:extLst>
      <p:ext uri="{BB962C8B-B14F-4D97-AF65-F5344CB8AC3E}">
        <p14:creationId xmlns:p14="http://schemas.microsoft.com/office/powerpoint/2010/main" val="2016698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loc.gov/service/pnp/ppmsca/09700/09783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9426" y="-5440364"/>
            <a:ext cx="13716000" cy="1942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374265"/>
            <a:ext cx="12192001" cy="1446550"/>
          </a:xfrm>
          <a:prstGeom prst="rect">
            <a:avLst/>
          </a:prstGeom>
          <a:solidFill>
            <a:srgbClr val="BDD7EE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 w="12700">
                  <a:solidFill>
                    <a:schemeClr val="tx1"/>
                  </a:solidFill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725914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EFEC1-1F1F-969E-FA35-079C3BFE7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228600"/>
            <a:ext cx="11704320" cy="6400800"/>
          </a:xfrm>
          <a:ln w="28575">
            <a:solidFill>
              <a:schemeClr val="bg1"/>
            </a:solidFill>
          </a:ln>
        </p:spPr>
        <p:txBody>
          <a:bodyPr lIns="274320" rIns="274320" anchor="ctr" anchorCtr="0"/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49FE32-7F3F-E9B9-8FEF-2B0AD70F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09927"/>
            <a:ext cx="12192000" cy="815981"/>
          </a:xfrm>
        </p:spPr>
        <p:txBody>
          <a:bodyPr>
            <a:noAutofit/>
          </a:bodyPr>
          <a:lstStyle/>
          <a:p>
            <a:pPr algn="ctr"/>
            <a:r>
              <a:rPr lang="en-US" sz="64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3938DE-97F2-0648-31CD-FF2CBF9D6380}"/>
              </a:ext>
            </a:extLst>
          </p:cNvPr>
          <p:cNvSpPr txBox="1">
            <a:spLocks/>
          </p:cNvSpPr>
          <p:nvPr/>
        </p:nvSpPr>
        <p:spPr>
          <a:xfrm>
            <a:off x="0" y="3832093"/>
            <a:ext cx="12192000" cy="1142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Ted Conway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ted.j.conway@gmail.com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@vivasasvegas</a:t>
            </a:r>
          </a:p>
        </p:txBody>
      </p:sp>
    </p:spTree>
    <p:extLst>
      <p:ext uri="{BB962C8B-B14F-4D97-AF65-F5344CB8AC3E}">
        <p14:creationId xmlns:p14="http://schemas.microsoft.com/office/powerpoint/2010/main" val="2058136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cdn.loc.gov/service/pnp/hec/24100/24191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7397" y="-1168071"/>
            <a:ext cx="13350240" cy="107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3374265"/>
            <a:ext cx="12192001" cy="1446550"/>
          </a:xfrm>
          <a:prstGeom prst="rect">
            <a:avLst/>
          </a:prstGeom>
          <a:solidFill>
            <a:srgbClr val="BDD7EE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b="1" dirty="0">
                <a:ln w="12700">
                  <a:solidFill>
                    <a:schemeClr val="tx1"/>
                  </a:solidFill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Calibri" panose="020F0502020204030204"/>
              </a:rPr>
              <a:t>WHY EXCEL </a:t>
            </a:r>
            <a:r>
              <a:rPr kumimoji="0" lang="en-US" sz="8800" b="1" i="0" u="none" strike="noStrike" kern="1200" cap="none" spc="0" normalizeH="0" baseline="0" noProof="0" dirty="0">
                <a:ln w="12700">
                  <a:solidFill>
                    <a:schemeClr val="tx1"/>
                  </a:solidFill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08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CE99-DDD7-8924-2F56-FFAA3439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887DC-C231-03CE-1898-AAE0D0300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C7FF8-2F59-7D61-A04A-0C7EC9D0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EC64A3-391A-92CB-81E9-2A51C46DF33A}"/>
              </a:ext>
            </a:extLst>
          </p:cNvPr>
          <p:cNvSpPr/>
          <p:nvPr/>
        </p:nvSpPr>
        <p:spPr>
          <a:xfrm>
            <a:off x="10287000" y="787316"/>
            <a:ext cx="1619250" cy="103831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JUPYTER</a:t>
            </a:r>
          </a:p>
          <a:p>
            <a:pPr algn="ctr"/>
            <a:r>
              <a:rPr lang="en-US" sz="2000" dirty="0"/>
              <a:t>HOSTED</a:t>
            </a:r>
          </a:p>
        </p:txBody>
      </p:sp>
    </p:spTree>
    <p:extLst>
      <p:ext uri="{BB962C8B-B14F-4D97-AF65-F5344CB8AC3E}">
        <p14:creationId xmlns:p14="http://schemas.microsoft.com/office/powerpoint/2010/main" val="3700601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71718-88E9-1EE0-223F-841BA64BF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C0617-68FB-2D05-A376-D92FC900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C676A-4EFC-E409-5A55-C2881AF81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1D1536-BF34-5050-7783-C639648A68A0}"/>
              </a:ext>
            </a:extLst>
          </p:cNvPr>
          <p:cNvSpPr/>
          <p:nvPr/>
        </p:nvSpPr>
        <p:spPr>
          <a:xfrm>
            <a:off x="10153650" y="787316"/>
            <a:ext cx="1752600" cy="103830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DASH/PLOTLY</a:t>
            </a:r>
          </a:p>
          <a:p>
            <a:pPr algn="ctr"/>
            <a:r>
              <a:rPr lang="en-US" sz="2000" dirty="0"/>
              <a:t>HOSTED</a:t>
            </a:r>
          </a:p>
        </p:txBody>
      </p:sp>
    </p:spTree>
    <p:extLst>
      <p:ext uri="{BB962C8B-B14F-4D97-AF65-F5344CB8AC3E}">
        <p14:creationId xmlns:p14="http://schemas.microsoft.com/office/powerpoint/2010/main" val="2300515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0C8C6-6166-2E7B-6603-13DEC085B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CC779-585B-DF59-2BC9-193001A87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43317-5530-2619-284A-F74F9786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8295A9-5E46-DE38-EA57-42D76AA124D8}"/>
              </a:ext>
            </a:extLst>
          </p:cNvPr>
          <p:cNvSpPr/>
          <p:nvPr/>
        </p:nvSpPr>
        <p:spPr>
          <a:xfrm>
            <a:off x="10287000" y="787316"/>
            <a:ext cx="1619250" cy="103831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PANEL</a:t>
            </a:r>
          </a:p>
        </p:txBody>
      </p:sp>
    </p:spTree>
    <p:extLst>
      <p:ext uri="{BB962C8B-B14F-4D97-AF65-F5344CB8AC3E}">
        <p14:creationId xmlns:p14="http://schemas.microsoft.com/office/powerpoint/2010/main" val="4226672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5758" y="-27276"/>
            <a:ext cx="9736020" cy="823912"/>
          </a:xfrm>
        </p:spPr>
        <p:txBody>
          <a:bodyPr>
            <a:noAutofit/>
          </a:bodyPr>
          <a:lstStyle/>
          <a:p>
            <a:r>
              <a:rPr lang="en-US" sz="3600" dirty="0"/>
              <a:t>UPSIDE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5758" y="824771"/>
            <a:ext cx="10164792" cy="4604479"/>
          </a:xfrm>
        </p:spPr>
        <p:txBody>
          <a:bodyPr>
            <a:normAutofit/>
          </a:bodyPr>
          <a:lstStyle/>
          <a:p>
            <a:pPr>
              <a:spcBef>
                <a:spcPts val="1100"/>
              </a:spcBef>
            </a:pPr>
            <a:r>
              <a:rPr lang="en-US" sz="3600" dirty="0"/>
              <a:t>Ubiquitous, no install, simple, minimal training</a:t>
            </a:r>
          </a:p>
          <a:p>
            <a:pPr>
              <a:spcBef>
                <a:spcPts val="1100"/>
              </a:spcBef>
            </a:pPr>
            <a:r>
              <a:rPr lang="en-US" sz="3600" dirty="0"/>
              <a:t>Python-generated graphics images </a:t>
            </a:r>
            <a:r>
              <a:rPr lang="en-US" sz="3600" b="1" dirty="0"/>
              <a:t>automatically sized and positioned</a:t>
            </a:r>
            <a:r>
              <a:rPr lang="en-US" sz="3600" dirty="0"/>
              <a:t> to match containing cells and shapes, and </a:t>
            </a:r>
            <a:r>
              <a:rPr lang="en-US" sz="3600" b="1" dirty="0"/>
              <a:t>inserted into Excel</a:t>
            </a:r>
          </a:p>
          <a:p>
            <a:pPr>
              <a:spcBef>
                <a:spcPts val="1100"/>
              </a:spcBef>
            </a:pPr>
            <a:r>
              <a:rPr lang="en-US" sz="3600" dirty="0"/>
              <a:t>Easily </a:t>
            </a:r>
            <a:r>
              <a:rPr lang="en-US" sz="3600" b="1" dirty="0"/>
              <a:t>organize and share </a:t>
            </a:r>
            <a:r>
              <a:rPr lang="en-US" sz="3600" dirty="0"/>
              <a:t>“live” Python code snippets in workbooks for learning or teaching</a:t>
            </a:r>
          </a:p>
          <a:p>
            <a:pPr>
              <a:spcBef>
                <a:spcPts val="1100"/>
              </a:spcBef>
            </a:pPr>
            <a:r>
              <a:rPr lang="en-US" sz="3600" dirty="0"/>
              <a:t>Can create Excel-based </a:t>
            </a:r>
            <a:r>
              <a:rPr lang="en-US" sz="3600" b="1" dirty="0"/>
              <a:t>Python graphics dashboards</a:t>
            </a:r>
            <a:endParaRPr lang="en-US" sz="3600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705726" y="2709735"/>
            <a:ext cx="6858002" cy="1446550"/>
          </a:xfrm>
          <a:prstGeom prst="rect">
            <a:avLst/>
          </a:prstGeom>
          <a:solidFill>
            <a:srgbClr val="BDD7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WHY EXCEL?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27562EA-42A4-5908-B05A-4EFB82B68083}"/>
              </a:ext>
            </a:extLst>
          </p:cNvPr>
          <p:cNvSpPr txBox="1">
            <a:spLocks/>
          </p:cNvSpPr>
          <p:nvPr/>
        </p:nvSpPr>
        <p:spPr>
          <a:xfrm>
            <a:off x="1855758" y="4744973"/>
            <a:ext cx="97360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CAVEAT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F4ABD7B-6E7E-F719-462D-901CE19887F2}"/>
              </a:ext>
            </a:extLst>
          </p:cNvPr>
          <p:cNvSpPr txBox="1">
            <a:spLocks/>
          </p:cNvSpPr>
          <p:nvPr/>
        </p:nvSpPr>
        <p:spPr>
          <a:xfrm>
            <a:off x="1855758" y="5597020"/>
            <a:ext cx="10679142" cy="4604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100"/>
              </a:spcBef>
            </a:pPr>
            <a:r>
              <a:rPr lang="en-US" sz="3600" dirty="0"/>
              <a:t>Simplicity a feature </a:t>
            </a:r>
            <a:r>
              <a:rPr lang="en-US" sz="3600" u="sng" dirty="0"/>
              <a:t>and</a:t>
            </a:r>
            <a:r>
              <a:rPr lang="en-US" sz="3600" dirty="0"/>
              <a:t> a bug – </a:t>
            </a:r>
            <a:r>
              <a:rPr lang="en-US" sz="3600" b="1" dirty="0"/>
              <a:t>won’t replace</a:t>
            </a:r>
            <a:r>
              <a:rPr lang="en-US" sz="3600" dirty="0"/>
              <a:t> other Open Source and commercial </a:t>
            </a:r>
            <a:r>
              <a:rPr lang="en-US" sz="3600" dirty="0" err="1"/>
              <a:t>dataviz</a:t>
            </a:r>
            <a:r>
              <a:rPr lang="en-US" sz="3600" dirty="0"/>
              <a:t> software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865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</TotalTime>
  <Words>2376</Words>
  <Application>Microsoft Office PowerPoint</Application>
  <PresentationFormat>Widescreen</PresentationFormat>
  <Paragraphs>236</Paragraphs>
  <Slides>44</Slides>
  <Notes>14</Notes>
  <HiddenSlides>2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Courier New</vt:lpstr>
      <vt:lpstr>Wingdings</vt:lpstr>
      <vt:lpstr>Office Theme</vt:lpstr>
      <vt:lpstr>Think Inside the Box(es)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**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--- -----</dc:creator>
  <cp:lastModifiedBy>--- -----</cp:lastModifiedBy>
  <cp:revision>22</cp:revision>
  <dcterms:created xsi:type="dcterms:W3CDTF">2022-11-28T16:19:20Z</dcterms:created>
  <dcterms:modified xsi:type="dcterms:W3CDTF">2022-12-03T07:16:20Z</dcterms:modified>
</cp:coreProperties>
</file>